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87" r:id="rId2"/>
    <p:sldId id="288" r:id="rId3"/>
    <p:sldId id="387" r:id="rId4"/>
    <p:sldId id="388" r:id="rId5"/>
    <p:sldId id="389" r:id="rId6"/>
    <p:sldId id="390" r:id="rId7"/>
    <p:sldId id="396" r:id="rId8"/>
    <p:sldId id="397" r:id="rId9"/>
    <p:sldId id="398" r:id="rId10"/>
    <p:sldId id="391" r:id="rId11"/>
    <p:sldId id="392" r:id="rId12"/>
    <p:sldId id="393" r:id="rId13"/>
    <p:sldId id="394" r:id="rId14"/>
    <p:sldId id="286" r:id="rId15"/>
  </p:sldIdLst>
  <p:sldSz cx="9144000" cy="6858000" type="screen4x3"/>
  <p:notesSz cx="6858000" cy="9144000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62B3"/>
    <a:srgbClr val="404040"/>
    <a:srgbClr val="2D8978"/>
    <a:srgbClr val="3E4E5C"/>
    <a:srgbClr val="546A7E"/>
    <a:srgbClr val="445670"/>
    <a:srgbClr val="3EABDB"/>
    <a:srgbClr val="2A63B4"/>
    <a:srgbClr val="48464C"/>
    <a:srgbClr val="85849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78" autoAdjust="0"/>
    <p:restoredTop sz="94660" autoAdjust="0"/>
  </p:normalViewPr>
  <p:slideViewPr>
    <p:cSldViewPr>
      <p:cViewPr varScale="1">
        <p:scale>
          <a:sx n="82" d="100"/>
          <a:sy n="82" d="100"/>
        </p:scale>
        <p:origin x="1368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01" d="100"/>
          <a:sy n="101" d="100"/>
        </p:scale>
        <p:origin x="-3576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8B49C5E-D84E-4EA8-A1B2-7F6CDA8B210C}" type="doc">
      <dgm:prSet loTypeId="urn:microsoft.com/office/officeart/2005/8/layout/hProcess9" loCatId="process" qsTypeId="urn:microsoft.com/office/officeart/2005/8/quickstyle/simple1" qsCatId="simple" csTypeId="urn:microsoft.com/office/officeart/2005/8/colors/colorful1#1" csCatId="colorful" phldr="1"/>
      <dgm:spPr/>
    </dgm:pt>
    <dgm:pt modelId="{F76C1666-8C13-497A-A9A8-F093726ED944}">
      <dgm:prSet phldrT="[Tekst]"/>
      <dgm:spPr/>
      <dgm:t>
        <a:bodyPr/>
        <a:lstStyle/>
        <a:p>
          <a:r>
            <a:rPr lang="pl-PL" dirty="0"/>
            <a:t>Zadanie/ cel</a:t>
          </a:r>
        </a:p>
      </dgm:t>
    </dgm:pt>
    <dgm:pt modelId="{E75EF4D3-0ECF-45C1-A7C3-A9F82BC494DD}" type="parTrans" cxnId="{A0885936-70F2-4900-9AF3-144C1AD02876}">
      <dgm:prSet/>
      <dgm:spPr/>
      <dgm:t>
        <a:bodyPr/>
        <a:lstStyle/>
        <a:p>
          <a:endParaRPr lang="pl-PL"/>
        </a:p>
      </dgm:t>
    </dgm:pt>
    <dgm:pt modelId="{0DF16CE9-BDE1-4974-8D67-74803A71CD93}" type="sibTrans" cxnId="{A0885936-70F2-4900-9AF3-144C1AD02876}">
      <dgm:prSet/>
      <dgm:spPr/>
      <dgm:t>
        <a:bodyPr/>
        <a:lstStyle/>
        <a:p>
          <a:endParaRPr lang="pl-PL"/>
        </a:p>
      </dgm:t>
    </dgm:pt>
    <dgm:pt modelId="{24F8CE25-9C33-45B8-9364-A051216BACDD}">
      <dgm:prSet phldrT="[Tekst]"/>
      <dgm:spPr>
        <a:solidFill>
          <a:srgbClr val="00B050"/>
        </a:solidFill>
      </dgm:spPr>
      <dgm:t>
        <a:bodyPr/>
        <a:lstStyle/>
        <a:p>
          <a:r>
            <a:rPr lang="pl-PL"/>
            <a:t>Miernik </a:t>
          </a:r>
          <a:endParaRPr lang="pl-PL" dirty="0"/>
        </a:p>
      </dgm:t>
    </dgm:pt>
    <dgm:pt modelId="{FF0B65DF-5771-4344-AAC2-6551AC53AB72}" type="parTrans" cxnId="{BEBDD3A8-AFD3-4914-959D-4CD893BD044E}">
      <dgm:prSet/>
      <dgm:spPr/>
      <dgm:t>
        <a:bodyPr/>
        <a:lstStyle/>
        <a:p>
          <a:endParaRPr lang="pl-PL"/>
        </a:p>
      </dgm:t>
    </dgm:pt>
    <dgm:pt modelId="{D49D725A-C57D-46C1-ADC2-C6C748795F7B}" type="sibTrans" cxnId="{BEBDD3A8-AFD3-4914-959D-4CD893BD044E}">
      <dgm:prSet/>
      <dgm:spPr/>
      <dgm:t>
        <a:bodyPr/>
        <a:lstStyle/>
        <a:p>
          <a:endParaRPr lang="pl-PL"/>
        </a:p>
      </dgm:t>
    </dgm:pt>
    <dgm:pt modelId="{4F1EB725-556E-4817-AB3C-A80230E72CA4}">
      <dgm:prSet phldrT="[Tekst]"/>
      <dgm:spPr/>
      <dgm:t>
        <a:bodyPr/>
        <a:lstStyle/>
        <a:p>
          <a:r>
            <a:rPr lang="pl-PL" dirty="0"/>
            <a:t>Wskaźnik </a:t>
          </a:r>
        </a:p>
      </dgm:t>
    </dgm:pt>
    <dgm:pt modelId="{02354BCA-44EA-4113-B697-10E9E469FDD4}" type="parTrans" cxnId="{41C2B135-8CF0-4D44-9626-27FE53F1BEA2}">
      <dgm:prSet/>
      <dgm:spPr/>
      <dgm:t>
        <a:bodyPr/>
        <a:lstStyle/>
        <a:p>
          <a:endParaRPr lang="pl-PL"/>
        </a:p>
      </dgm:t>
    </dgm:pt>
    <dgm:pt modelId="{4B31A2E2-8C50-486F-AD2C-FB001C556C1F}" type="sibTrans" cxnId="{41C2B135-8CF0-4D44-9626-27FE53F1BEA2}">
      <dgm:prSet/>
      <dgm:spPr/>
      <dgm:t>
        <a:bodyPr/>
        <a:lstStyle/>
        <a:p>
          <a:endParaRPr lang="pl-PL"/>
        </a:p>
      </dgm:t>
    </dgm:pt>
    <dgm:pt modelId="{B6C938ED-AC0A-4CC2-B07C-7088CC1CEC7C}" type="pres">
      <dgm:prSet presAssocID="{A8B49C5E-D84E-4EA8-A1B2-7F6CDA8B210C}" presName="CompostProcess" presStyleCnt="0">
        <dgm:presLayoutVars>
          <dgm:dir/>
          <dgm:resizeHandles val="exact"/>
        </dgm:presLayoutVars>
      </dgm:prSet>
      <dgm:spPr/>
    </dgm:pt>
    <dgm:pt modelId="{9757C5A5-C430-4BE0-AFFD-431A39A47DD9}" type="pres">
      <dgm:prSet presAssocID="{A8B49C5E-D84E-4EA8-A1B2-7F6CDA8B210C}" presName="arrow" presStyleLbl="bgShp" presStyleIdx="0" presStyleCnt="1"/>
      <dgm:spPr/>
    </dgm:pt>
    <dgm:pt modelId="{311B1BBC-711C-401A-A61A-F7E13D103CA4}" type="pres">
      <dgm:prSet presAssocID="{A8B49C5E-D84E-4EA8-A1B2-7F6CDA8B210C}" presName="linearProcess" presStyleCnt="0"/>
      <dgm:spPr/>
    </dgm:pt>
    <dgm:pt modelId="{E27A4B2B-4169-4E36-8C02-227D364B020C}" type="pres">
      <dgm:prSet presAssocID="{F76C1666-8C13-497A-A9A8-F093726ED944}" presName="textNode" presStyleLbl="node1" presStyleIdx="0" presStyleCnt="3">
        <dgm:presLayoutVars>
          <dgm:bulletEnabled val="1"/>
        </dgm:presLayoutVars>
      </dgm:prSet>
      <dgm:spPr/>
    </dgm:pt>
    <dgm:pt modelId="{882A1A2D-D28F-45F7-9D25-2752413E55CE}" type="pres">
      <dgm:prSet presAssocID="{0DF16CE9-BDE1-4974-8D67-74803A71CD93}" presName="sibTrans" presStyleCnt="0"/>
      <dgm:spPr/>
    </dgm:pt>
    <dgm:pt modelId="{DEC106CC-646A-4AB9-ABD8-93A7989D973A}" type="pres">
      <dgm:prSet presAssocID="{24F8CE25-9C33-45B8-9364-A051216BACDD}" presName="textNode" presStyleLbl="node1" presStyleIdx="1" presStyleCnt="3" custScaleX="70116" custLinFactX="53326" custLinFactNeighborX="100000" custLinFactNeighborY="608">
        <dgm:presLayoutVars>
          <dgm:bulletEnabled val="1"/>
        </dgm:presLayoutVars>
      </dgm:prSet>
      <dgm:spPr/>
    </dgm:pt>
    <dgm:pt modelId="{096782CE-6B84-496F-8DCA-FEA87DBB94B6}" type="pres">
      <dgm:prSet presAssocID="{D49D725A-C57D-46C1-ADC2-C6C748795F7B}" presName="sibTrans" presStyleCnt="0"/>
      <dgm:spPr/>
    </dgm:pt>
    <dgm:pt modelId="{C395A1EB-BD80-4FD5-8E4C-72BB35464626}" type="pres">
      <dgm:prSet presAssocID="{4F1EB725-556E-4817-AB3C-A80230E72CA4}" presName="textNode" presStyleLbl="node1" presStyleIdx="2" presStyleCnt="3" custLinFactX="-100000" custLinFactNeighborX="-180903" custLinFactNeighborY="1759">
        <dgm:presLayoutVars>
          <dgm:bulletEnabled val="1"/>
        </dgm:presLayoutVars>
      </dgm:prSet>
      <dgm:spPr/>
    </dgm:pt>
  </dgm:ptLst>
  <dgm:cxnLst>
    <dgm:cxn modelId="{C008D70E-FE68-4DB2-B46C-FE56EF281433}" type="presOf" srcId="{F76C1666-8C13-497A-A9A8-F093726ED944}" destId="{E27A4B2B-4169-4E36-8C02-227D364B020C}" srcOrd="0" destOrd="0" presId="urn:microsoft.com/office/officeart/2005/8/layout/hProcess9"/>
    <dgm:cxn modelId="{41C2B135-8CF0-4D44-9626-27FE53F1BEA2}" srcId="{A8B49C5E-D84E-4EA8-A1B2-7F6CDA8B210C}" destId="{4F1EB725-556E-4817-AB3C-A80230E72CA4}" srcOrd="2" destOrd="0" parTransId="{02354BCA-44EA-4113-B697-10E9E469FDD4}" sibTransId="{4B31A2E2-8C50-486F-AD2C-FB001C556C1F}"/>
    <dgm:cxn modelId="{A0885936-70F2-4900-9AF3-144C1AD02876}" srcId="{A8B49C5E-D84E-4EA8-A1B2-7F6CDA8B210C}" destId="{F76C1666-8C13-497A-A9A8-F093726ED944}" srcOrd="0" destOrd="0" parTransId="{E75EF4D3-0ECF-45C1-A7C3-A9F82BC494DD}" sibTransId="{0DF16CE9-BDE1-4974-8D67-74803A71CD93}"/>
    <dgm:cxn modelId="{D5704152-9811-49CE-AA2E-9C5F52A10E10}" type="presOf" srcId="{4F1EB725-556E-4817-AB3C-A80230E72CA4}" destId="{C395A1EB-BD80-4FD5-8E4C-72BB35464626}" srcOrd="0" destOrd="0" presId="urn:microsoft.com/office/officeart/2005/8/layout/hProcess9"/>
    <dgm:cxn modelId="{BEBDD3A8-AFD3-4914-959D-4CD893BD044E}" srcId="{A8B49C5E-D84E-4EA8-A1B2-7F6CDA8B210C}" destId="{24F8CE25-9C33-45B8-9364-A051216BACDD}" srcOrd="1" destOrd="0" parTransId="{FF0B65DF-5771-4344-AAC2-6551AC53AB72}" sibTransId="{D49D725A-C57D-46C1-ADC2-C6C748795F7B}"/>
    <dgm:cxn modelId="{354DE0BE-BC27-4C89-A137-DD5FC727ADF1}" type="presOf" srcId="{24F8CE25-9C33-45B8-9364-A051216BACDD}" destId="{DEC106CC-646A-4AB9-ABD8-93A7989D973A}" srcOrd="0" destOrd="0" presId="urn:microsoft.com/office/officeart/2005/8/layout/hProcess9"/>
    <dgm:cxn modelId="{BC567FC9-547D-4C48-920D-275325595079}" type="presOf" srcId="{A8B49C5E-D84E-4EA8-A1B2-7F6CDA8B210C}" destId="{B6C938ED-AC0A-4CC2-B07C-7088CC1CEC7C}" srcOrd="0" destOrd="0" presId="urn:microsoft.com/office/officeart/2005/8/layout/hProcess9"/>
    <dgm:cxn modelId="{29A438C5-1EC5-4E05-8C63-3B328EE53DD9}" type="presParOf" srcId="{B6C938ED-AC0A-4CC2-B07C-7088CC1CEC7C}" destId="{9757C5A5-C430-4BE0-AFFD-431A39A47DD9}" srcOrd="0" destOrd="0" presId="urn:microsoft.com/office/officeart/2005/8/layout/hProcess9"/>
    <dgm:cxn modelId="{653DD08C-7616-4447-911B-2E500553740F}" type="presParOf" srcId="{B6C938ED-AC0A-4CC2-B07C-7088CC1CEC7C}" destId="{311B1BBC-711C-401A-A61A-F7E13D103CA4}" srcOrd="1" destOrd="0" presId="urn:microsoft.com/office/officeart/2005/8/layout/hProcess9"/>
    <dgm:cxn modelId="{7EB080D0-ED29-468E-87B5-01152ADCBE8D}" type="presParOf" srcId="{311B1BBC-711C-401A-A61A-F7E13D103CA4}" destId="{E27A4B2B-4169-4E36-8C02-227D364B020C}" srcOrd="0" destOrd="0" presId="urn:microsoft.com/office/officeart/2005/8/layout/hProcess9"/>
    <dgm:cxn modelId="{941107AD-D89E-4BD3-AFA5-D271CF465E72}" type="presParOf" srcId="{311B1BBC-711C-401A-A61A-F7E13D103CA4}" destId="{882A1A2D-D28F-45F7-9D25-2752413E55CE}" srcOrd="1" destOrd="0" presId="urn:microsoft.com/office/officeart/2005/8/layout/hProcess9"/>
    <dgm:cxn modelId="{C9D07FF6-E10D-4FB5-98B6-FB59F9B155EE}" type="presParOf" srcId="{311B1BBC-711C-401A-A61A-F7E13D103CA4}" destId="{DEC106CC-646A-4AB9-ABD8-93A7989D973A}" srcOrd="2" destOrd="0" presId="urn:microsoft.com/office/officeart/2005/8/layout/hProcess9"/>
    <dgm:cxn modelId="{0FF46EFD-BB71-4349-A11E-D920D3563C19}" type="presParOf" srcId="{311B1BBC-711C-401A-A61A-F7E13D103CA4}" destId="{096782CE-6B84-496F-8DCA-FEA87DBB94B6}" srcOrd="3" destOrd="0" presId="urn:microsoft.com/office/officeart/2005/8/layout/hProcess9"/>
    <dgm:cxn modelId="{4570EDF4-80BE-4694-8795-877D4FB80EAA}" type="presParOf" srcId="{311B1BBC-711C-401A-A61A-F7E13D103CA4}" destId="{C395A1EB-BD80-4FD5-8E4C-72BB35464626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95C4826-BD79-407D-B9BF-EC338323F8C3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BD72335C-D7B6-461F-ADF0-E029DCC25222}">
      <dgm:prSet phldrT="[Tekst]"/>
      <dgm:spPr>
        <a:solidFill>
          <a:srgbClr val="0000CC"/>
        </a:solidFill>
      </dgm:spPr>
      <dgm:t>
        <a:bodyPr/>
        <a:lstStyle/>
        <a:p>
          <a:r>
            <a:rPr lang="pl-PL" b="1">
              <a:solidFill>
                <a:schemeClr val="bg1"/>
              </a:solidFill>
            </a:rPr>
            <a:t>Zadanie/cel</a:t>
          </a:r>
        </a:p>
      </dgm:t>
    </dgm:pt>
    <dgm:pt modelId="{9346E212-391A-4600-8842-650001A8B3DE}" type="parTrans" cxnId="{D6EB4843-F2F8-4133-9391-FF4F3B7EAC2E}">
      <dgm:prSet/>
      <dgm:spPr/>
      <dgm:t>
        <a:bodyPr/>
        <a:lstStyle/>
        <a:p>
          <a:endParaRPr lang="pl-PL"/>
        </a:p>
      </dgm:t>
    </dgm:pt>
    <dgm:pt modelId="{28EAE11A-28FA-4D6F-89AD-77C173F46EDE}" type="sibTrans" cxnId="{D6EB4843-F2F8-4133-9391-FF4F3B7EAC2E}">
      <dgm:prSet/>
      <dgm:spPr/>
      <dgm:t>
        <a:bodyPr/>
        <a:lstStyle/>
        <a:p>
          <a:endParaRPr lang="pl-PL"/>
        </a:p>
      </dgm:t>
    </dgm:pt>
    <dgm:pt modelId="{CCEF8329-7839-40CE-B145-E7951075090F}">
      <dgm:prSet phldrT="[Tekst]"/>
      <dgm:spPr>
        <a:solidFill>
          <a:srgbClr val="00B050"/>
        </a:solidFill>
      </dgm:spPr>
      <dgm:t>
        <a:bodyPr/>
        <a:lstStyle/>
        <a:p>
          <a:r>
            <a:rPr lang="pl-PL" b="1"/>
            <a:t>Miernik</a:t>
          </a:r>
        </a:p>
      </dgm:t>
    </dgm:pt>
    <dgm:pt modelId="{6B6DFCBA-2078-4829-A157-BB397A00A053}" type="parTrans" cxnId="{B6CDE8B8-83D0-46AC-89C8-98439B1F1236}">
      <dgm:prSet/>
      <dgm:spPr/>
      <dgm:t>
        <a:bodyPr/>
        <a:lstStyle/>
        <a:p>
          <a:endParaRPr lang="pl-PL"/>
        </a:p>
      </dgm:t>
    </dgm:pt>
    <dgm:pt modelId="{3E37A36C-45EE-4512-AE3F-C57C671079A3}" type="sibTrans" cxnId="{B6CDE8B8-83D0-46AC-89C8-98439B1F1236}">
      <dgm:prSet/>
      <dgm:spPr/>
      <dgm:t>
        <a:bodyPr/>
        <a:lstStyle/>
        <a:p>
          <a:endParaRPr lang="pl-PL"/>
        </a:p>
      </dgm:t>
    </dgm:pt>
    <dgm:pt modelId="{48BE4CC9-A630-4BB5-B072-D592EFE471DA}">
      <dgm:prSet phldrT="[Tekst]"/>
      <dgm:spPr>
        <a:solidFill>
          <a:schemeClr val="tx1"/>
        </a:solidFill>
      </dgm:spPr>
      <dgm:t>
        <a:bodyPr/>
        <a:lstStyle/>
        <a:p>
          <a:r>
            <a:rPr lang="pl-PL" b="1"/>
            <a:t>Wskaźnik</a:t>
          </a:r>
        </a:p>
      </dgm:t>
    </dgm:pt>
    <dgm:pt modelId="{B7320D56-DFAA-44A4-B984-BF73FBEDE6A4}" type="parTrans" cxnId="{451F7569-44AB-4508-8B34-28329B7E70B0}">
      <dgm:prSet/>
      <dgm:spPr/>
      <dgm:t>
        <a:bodyPr/>
        <a:lstStyle/>
        <a:p>
          <a:endParaRPr lang="pl-PL"/>
        </a:p>
      </dgm:t>
    </dgm:pt>
    <dgm:pt modelId="{103134F4-EF2B-458E-BD07-A20D3746E438}" type="sibTrans" cxnId="{451F7569-44AB-4508-8B34-28329B7E70B0}">
      <dgm:prSet/>
      <dgm:spPr/>
      <dgm:t>
        <a:bodyPr/>
        <a:lstStyle/>
        <a:p>
          <a:endParaRPr lang="pl-PL"/>
        </a:p>
      </dgm:t>
    </dgm:pt>
    <dgm:pt modelId="{EBFF8B0F-BC0C-4A82-BD11-F010D515286C}">
      <dgm:prSet/>
      <dgm:spPr>
        <a:solidFill>
          <a:srgbClr val="FF0000"/>
        </a:solidFill>
      </dgm:spPr>
      <dgm:t>
        <a:bodyPr/>
        <a:lstStyle/>
        <a:p>
          <a:r>
            <a:rPr lang="pl-PL" b="1"/>
            <a:t>Monitorowanie</a:t>
          </a:r>
        </a:p>
      </dgm:t>
    </dgm:pt>
    <dgm:pt modelId="{B95220E4-DE4D-4526-9DB4-C59E07B1DECC}" type="parTrans" cxnId="{B670AD93-B4F1-4C45-8A31-0FA0C98F50BF}">
      <dgm:prSet/>
      <dgm:spPr/>
      <dgm:t>
        <a:bodyPr/>
        <a:lstStyle/>
        <a:p>
          <a:endParaRPr lang="pl-PL"/>
        </a:p>
      </dgm:t>
    </dgm:pt>
    <dgm:pt modelId="{A44E99EC-BEAB-44FB-801E-0AF1FD93BBFC}" type="sibTrans" cxnId="{B670AD93-B4F1-4C45-8A31-0FA0C98F50BF}">
      <dgm:prSet/>
      <dgm:spPr/>
      <dgm:t>
        <a:bodyPr/>
        <a:lstStyle/>
        <a:p>
          <a:endParaRPr lang="pl-PL"/>
        </a:p>
      </dgm:t>
    </dgm:pt>
    <dgm:pt modelId="{CD535BC0-503A-4347-A946-9F2EC90CCA19}" type="pres">
      <dgm:prSet presAssocID="{795C4826-BD79-407D-B9BF-EC338323F8C3}" presName="CompostProcess" presStyleCnt="0">
        <dgm:presLayoutVars>
          <dgm:dir/>
          <dgm:resizeHandles val="exact"/>
        </dgm:presLayoutVars>
      </dgm:prSet>
      <dgm:spPr/>
    </dgm:pt>
    <dgm:pt modelId="{AC053125-A5B7-45D9-8CDD-A74AA94B6934}" type="pres">
      <dgm:prSet presAssocID="{795C4826-BD79-407D-B9BF-EC338323F8C3}" presName="arrow" presStyleLbl="bgShp" presStyleIdx="0" presStyleCnt="1" custScaleX="117647" custLinFactNeighborX="7174" custLinFactNeighborY="3814"/>
      <dgm:spPr>
        <a:solidFill>
          <a:schemeClr val="bg1">
            <a:lumMod val="65000"/>
            <a:alpha val="61000"/>
          </a:schemeClr>
        </a:solidFill>
      </dgm:spPr>
    </dgm:pt>
    <dgm:pt modelId="{93FE643C-7ABD-45DD-972C-22C332CA4511}" type="pres">
      <dgm:prSet presAssocID="{795C4826-BD79-407D-B9BF-EC338323F8C3}" presName="linearProcess" presStyleCnt="0"/>
      <dgm:spPr/>
    </dgm:pt>
    <dgm:pt modelId="{5DC19B41-E648-47CB-96A2-2BB5EFF145BA}" type="pres">
      <dgm:prSet presAssocID="{BD72335C-D7B6-461F-ADF0-E029DCC25222}" presName="textNode" presStyleLbl="node1" presStyleIdx="0" presStyleCnt="4" custScaleX="87502" custLinFactNeighborX="5568" custLinFactNeighborY="-1825">
        <dgm:presLayoutVars>
          <dgm:bulletEnabled val="1"/>
        </dgm:presLayoutVars>
      </dgm:prSet>
      <dgm:spPr/>
    </dgm:pt>
    <dgm:pt modelId="{0899236B-6973-4BD3-A08B-EC766AB49E20}" type="pres">
      <dgm:prSet presAssocID="{28EAE11A-28FA-4D6F-89AD-77C173F46EDE}" presName="sibTrans" presStyleCnt="0"/>
      <dgm:spPr/>
    </dgm:pt>
    <dgm:pt modelId="{B732C2AF-19BF-44FD-8D15-4B05D0561734}" type="pres">
      <dgm:prSet presAssocID="{CCEF8329-7839-40CE-B145-E7951075090F}" presName="textNode" presStyleLbl="node1" presStyleIdx="1" presStyleCnt="4" custLinFactX="100000" custLinFactNeighborX="138225" custLinFactNeighborY="-566">
        <dgm:presLayoutVars>
          <dgm:bulletEnabled val="1"/>
        </dgm:presLayoutVars>
      </dgm:prSet>
      <dgm:spPr/>
    </dgm:pt>
    <dgm:pt modelId="{F478015D-0500-4592-823E-901446CA5182}" type="pres">
      <dgm:prSet presAssocID="{3E37A36C-45EE-4512-AE3F-C57C671079A3}" presName="sibTrans" presStyleCnt="0"/>
      <dgm:spPr/>
    </dgm:pt>
    <dgm:pt modelId="{9FE6AB10-4F3F-461D-AB8D-A4C717C71BAF}" type="pres">
      <dgm:prSet presAssocID="{48BE4CC9-A630-4BB5-B072-D592EFE471DA}" presName="textNode" presStyleLbl="node1" presStyleIdx="2" presStyleCnt="4" custLinFactX="-96481" custLinFactNeighborX="-100000" custLinFactNeighborY="-566">
        <dgm:presLayoutVars>
          <dgm:bulletEnabled val="1"/>
        </dgm:presLayoutVars>
      </dgm:prSet>
      <dgm:spPr/>
    </dgm:pt>
    <dgm:pt modelId="{60DDC449-394E-45C3-A110-2B9778242EC6}" type="pres">
      <dgm:prSet presAssocID="{103134F4-EF2B-458E-BD07-A20D3746E438}" presName="sibTrans" presStyleCnt="0"/>
      <dgm:spPr/>
    </dgm:pt>
    <dgm:pt modelId="{F2D203FB-57DC-4FA3-84B2-BAC31AB27FA4}" type="pres">
      <dgm:prSet presAssocID="{EBFF8B0F-BC0C-4A82-BD11-F010D515286C}" presName="textNode" presStyleLbl="node1" presStyleIdx="3" presStyleCnt="4">
        <dgm:presLayoutVars>
          <dgm:bulletEnabled val="1"/>
        </dgm:presLayoutVars>
      </dgm:prSet>
      <dgm:spPr/>
    </dgm:pt>
  </dgm:ptLst>
  <dgm:cxnLst>
    <dgm:cxn modelId="{06730D01-C12A-4DFF-81B8-C0DDD3A9BB94}" type="presOf" srcId="{795C4826-BD79-407D-B9BF-EC338323F8C3}" destId="{CD535BC0-503A-4347-A946-9F2EC90CCA19}" srcOrd="0" destOrd="0" presId="urn:microsoft.com/office/officeart/2005/8/layout/hProcess9"/>
    <dgm:cxn modelId="{D6EB4843-F2F8-4133-9391-FF4F3B7EAC2E}" srcId="{795C4826-BD79-407D-B9BF-EC338323F8C3}" destId="{BD72335C-D7B6-461F-ADF0-E029DCC25222}" srcOrd="0" destOrd="0" parTransId="{9346E212-391A-4600-8842-650001A8B3DE}" sibTransId="{28EAE11A-28FA-4D6F-89AD-77C173F46EDE}"/>
    <dgm:cxn modelId="{451F7569-44AB-4508-8B34-28329B7E70B0}" srcId="{795C4826-BD79-407D-B9BF-EC338323F8C3}" destId="{48BE4CC9-A630-4BB5-B072-D592EFE471DA}" srcOrd="2" destOrd="0" parTransId="{B7320D56-DFAA-44A4-B984-BF73FBEDE6A4}" sibTransId="{103134F4-EF2B-458E-BD07-A20D3746E438}"/>
    <dgm:cxn modelId="{9F121A8A-0D95-4240-9749-65AAD855EC19}" type="presOf" srcId="{48BE4CC9-A630-4BB5-B072-D592EFE471DA}" destId="{9FE6AB10-4F3F-461D-AB8D-A4C717C71BAF}" srcOrd="0" destOrd="0" presId="urn:microsoft.com/office/officeart/2005/8/layout/hProcess9"/>
    <dgm:cxn modelId="{B670AD93-B4F1-4C45-8A31-0FA0C98F50BF}" srcId="{795C4826-BD79-407D-B9BF-EC338323F8C3}" destId="{EBFF8B0F-BC0C-4A82-BD11-F010D515286C}" srcOrd="3" destOrd="0" parTransId="{B95220E4-DE4D-4526-9DB4-C59E07B1DECC}" sibTransId="{A44E99EC-BEAB-44FB-801E-0AF1FD93BBFC}"/>
    <dgm:cxn modelId="{9E5C8C9B-96D5-4381-9A86-5981A6ADB88D}" type="presOf" srcId="{BD72335C-D7B6-461F-ADF0-E029DCC25222}" destId="{5DC19B41-E648-47CB-96A2-2BB5EFF145BA}" srcOrd="0" destOrd="0" presId="urn:microsoft.com/office/officeart/2005/8/layout/hProcess9"/>
    <dgm:cxn modelId="{A5F495AA-3D4D-4DB8-B6C2-4A24AB8F3FC4}" type="presOf" srcId="{EBFF8B0F-BC0C-4A82-BD11-F010D515286C}" destId="{F2D203FB-57DC-4FA3-84B2-BAC31AB27FA4}" srcOrd="0" destOrd="0" presId="urn:microsoft.com/office/officeart/2005/8/layout/hProcess9"/>
    <dgm:cxn modelId="{E3B73BAE-ADF5-440F-9E58-1B6EAFEE8641}" type="presOf" srcId="{CCEF8329-7839-40CE-B145-E7951075090F}" destId="{B732C2AF-19BF-44FD-8D15-4B05D0561734}" srcOrd="0" destOrd="0" presId="urn:microsoft.com/office/officeart/2005/8/layout/hProcess9"/>
    <dgm:cxn modelId="{B6CDE8B8-83D0-46AC-89C8-98439B1F1236}" srcId="{795C4826-BD79-407D-B9BF-EC338323F8C3}" destId="{CCEF8329-7839-40CE-B145-E7951075090F}" srcOrd="1" destOrd="0" parTransId="{6B6DFCBA-2078-4829-A157-BB397A00A053}" sibTransId="{3E37A36C-45EE-4512-AE3F-C57C671079A3}"/>
    <dgm:cxn modelId="{000DB892-E817-4720-BD54-89B828909728}" type="presParOf" srcId="{CD535BC0-503A-4347-A946-9F2EC90CCA19}" destId="{AC053125-A5B7-45D9-8CDD-A74AA94B6934}" srcOrd="0" destOrd="0" presId="urn:microsoft.com/office/officeart/2005/8/layout/hProcess9"/>
    <dgm:cxn modelId="{92B19E0B-D6F8-4B78-A825-6000ABB3FB8E}" type="presParOf" srcId="{CD535BC0-503A-4347-A946-9F2EC90CCA19}" destId="{93FE643C-7ABD-45DD-972C-22C332CA4511}" srcOrd="1" destOrd="0" presId="urn:microsoft.com/office/officeart/2005/8/layout/hProcess9"/>
    <dgm:cxn modelId="{37183AC0-C02C-4616-8376-2ACBCA296D29}" type="presParOf" srcId="{93FE643C-7ABD-45DD-972C-22C332CA4511}" destId="{5DC19B41-E648-47CB-96A2-2BB5EFF145BA}" srcOrd="0" destOrd="0" presId="urn:microsoft.com/office/officeart/2005/8/layout/hProcess9"/>
    <dgm:cxn modelId="{734950C1-001B-4F24-AB55-B0920A3208E4}" type="presParOf" srcId="{93FE643C-7ABD-45DD-972C-22C332CA4511}" destId="{0899236B-6973-4BD3-A08B-EC766AB49E20}" srcOrd="1" destOrd="0" presId="urn:microsoft.com/office/officeart/2005/8/layout/hProcess9"/>
    <dgm:cxn modelId="{24354FCF-F2FD-4C31-9A98-1652A4F14F4E}" type="presParOf" srcId="{93FE643C-7ABD-45DD-972C-22C332CA4511}" destId="{B732C2AF-19BF-44FD-8D15-4B05D0561734}" srcOrd="2" destOrd="0" presId="urn:microsoft.com/office/officeart/2005/8/layout/hProcess9"/>
    <dgm:cxn modelId="{26DC8512-A38D-47E1-9F16-AF367AE12A90}" type="presParOf" srcId="{93FE643C-7ABD-45DD-972C-22C332CA4511}" destId="{F478015D-0500-4592-823E-901446CA5182}" srcOrd="3" destOrd="0" presId="urn:microsoft.com/office/officeart/2005/8/layout/hProcess9"/>
    <dgm:cxn modelId="{4508D2DA-C8D5-4C6F-B721-B60291582D57}" type="presParOf" srcId="{93FE643C-7ABD-45DD-972C-22C332CA4511}" destId="{9FE6AB10-4F3F-461D-AB8D-A4C717C71BAF}" srcOrd="4" destOrd="0" presId="urn:microsoft.com/office/officeart/2005/8/layout/hProcess9"/>
    <dgm:cxn modelId="{6B6370C3-F623-4E79-83E9-5670CCBABE69}" type="presParOf" srcId="{93FE643C-7ABD-45DD-972C-22C332CA4511}" destId="{60DDC449-394E-45C3-A110-2B9778242EC6}" srcOrd="5" destOrd="0" presId="urn:microsoft.com/office/officeart/2005/8/layout/hProcess9"/>
    <dgm:cxn modelId="{06C7B153-1168-41AB-8E12-F2C6453F0FB6}" type="presParOf" srcId="{93FE643C-7ABD-45DD-972C-22C332CA4511}" destId="{F2D203FB-57DC-4FA3-84B2-BAC31AB27FA4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57C5A5-C430-4BE0-AFFD-431A39A47DD9}">
      <dsp:nvSpPr>
        <dsp:cNvPr id="0" name=""/>
        <dsp:cNvSpPr/>
      </dsp:nvSpPr>
      <dsp:spPr>
        <a:xfrm>
          <a:off x="621863" y="0"/>
          <a:ext cx="7047785" cy="2088455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27A4B2B-4169-4E36-8C02-227D364B020C}">
      <dsp:nvSpPr>
        <dsp:cNvPr id="0" name=""/>
        <dsp:cNvSpPr/>
      </dsp:nvSpPr>
      <dsp:spPr>
        <a:xfrm>
          <a:off x="65958" y="626536"/>
          <a:ext cx="2850207" cy="835382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600" kern="1200" dirty="0"/>
            <a:t>Zadanie/ cel</a:t>
          </a:r>
        </a:p>
      </dsp:txBody>
      <dsp:txXfrm>
        <a:off x="106738" y="667316"/>
        <a:ext cx="2768647" cy="753822"/>
      </dsp:txXfrm>
    </dsp:sp>
    <dsp:sp modelId="{DEC106CC-646A-4AB9-ABD8-93A7989D973A}">
      <dsp:nvSpPr>
        <dsp:cNvPr id="0" name=""/>
        <dsp:cNvSpPr/>
      </dsp:nvSpPr>
      <dsp:spPr>
        <a:xfrm>
          <a:off x="4896796" y="631615"/>
          <a:ext cx="1998451" cy="835382"/>
        </a:xfrm>
        <a:prstGeom prst="roundRect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600" kern="1200"/>
            <a:t>Miernik </a:t>
          </a:r>
          <a:endParaRPr lang="pl-PL" sz="3600" kern="1200" dirty="0"/>
        </a:p>
      </dsp:txBody>
      <dsp:txXfrm>
        <a:off x="4937576" y="672395"/>
        <a:ext cx="1916891" cy="753822"/>
      </dsp:txXfrm>
    </dsp:sp>
    <dsp:sp modelId="{C395A1EB-BD80-4FD5-8E4C-72BB35464626}">
      <dsp:nvSpPr>
        <dsp:cNvPr id="0" name=""/>
        <dsp:cNvSpPr/>
      </dsp:nvSpPr>
      <dsp:spPr>
        <a:xfrm>
          <a:off x="2108402" y="641230"/>
          <a:ext cx="2850207" cy="835382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600" kern="1200" dirty="0"/>
            <a:t>Wskaźnik </a:t>
          </a:r>
        </a:p>
      </dsp:txBody>
      <dsp:txXfrm>
        <a:off x="2149182" y="682010"/>
        <a:ext cx="2768647" cy="75382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053125-A5B7-45D9-8CDD-A74AA94B6934}">
      <dsp:nvSpPr>
        <dsp:cNvPr id="0" name=""/>
        <dsp:cNvSpPr/>
      </dsp:nvSpPr>
      <dsp:spPr>
        <a:xfrm>
          <a:off x="4" y="0"/>
          <a:ext cx="9143995" cy="4353347"/>
        </a:xfrm>
        <a:prstGeom prst="rightArrow">
          <a:avLst/>
        </a:prstGeom>
        <a:solidFill>
          <a:schemeClr val="bg1">
            <a:lumMod val="65000"/>
            <a:alpha val="61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DC19B41-E648-47CB-96A2-2BB5EFF145BA}">
      <dsp:nvSpPr>
        <dsp:cNvPr id="0" name=""/>
        <dsp:cNvSpPr/>
      </dsp:nvSpPr>
      <dsp:spPr>
        <a:xfrm>
          <a:off x="10911" y="1274224"/>
          <a:ext cx="1956574" cy="1741338"/>
        </a:xfrm>
        <a:prstGeom prst="roundRect">
          <a:avLst/>
        </a:prstGeom>
        <a:solidFill>
          <a:srgbClr val="0000CC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100" b="1" kern="1200">
              <a:solidFill>
                <a:schemeClr val="bg1"/>
              </a:solidFill>
            </a:rPr>
            <a:t>Zadanie/cel</a:t>
          </a:r>
        </a:p>
      </dsp:txBody>
      <dsp:txXfrm>
        <a:off x="95916" y="1359229"/>
        <a:ext cx="1786564" cy="1571328"/>
      </dsp:txXfrm>
    </dsp:sp>
    <dsp:sp modelId="{B732C2AF-19BF-44FD-8D15-4B05D0561734}">
      <dsp:nvSpPr>
        <dsp:cNvPr id="0" name=""/>
        <dsp:cNvSpPr/>
      </dsp:nvSpPr>
      <dsp:spPr>
        <a:xfrm>
          <a:off x="4572000" y="1296148"/>
          <a:ext cx="2236033" cy="1741338"/>
        </a:xfrm>
        <a:prstGeom prst="roundRect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100" b="1" kern="1200"/>
            <a:t>Miernik</a:t>
          </a:r>
        </a:p>
      </dsp:txBody>
      <dsp:txXfrm>
        <a:off x="4657005" y="1381153"/>
        <a:ext cx="2066023" cy="1571328"/>
      </dsp:txXfrm>
    </dsp:sp>
    <dsp:sp modelId="{9FE6AB10-4F3F-461D-AB8D-A4C717C71BAF}">
      <dsp:nvSpPr>
        <dsp:cNvPr id="0" name=""/>
        <dsp:cNvSpPr/>
      </dsp:nvSpPr>
      <dsp:spPr>
        <a:xfrm>
          <a:off x="2195732" y="1296148"/>
          <a:ext cx="2236033" cy="1741338"/>
        </a:xfrm>
        <a:prstGeom prst="roundRect">
          <a:avLst/>
        </a:prstGeom>
        <a:solidFill>
          <a:schemeClr val="tx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100" b="1" kern="1200"/>
            <a:t>Wskaźnik</a:t>
          </a:r>
        </a:p>
      </dsp:txBody>
      <dsp:txXfrm>
        <a:off x="2280737" y="1381153"/>
        <a:ext cx="2066023" cy="1571328"/>
      </dsp:txXfrm>
    </dsp:sp>
    <dsp:sp modelId="{F2D203FB-57DC-4FA3-84B2-BAC31AB27FA4}">
      <dsp:nvSpPr>
        <dsp:cNvPr id="0" name=""/>
        <dsp:cNvSpPr/>
      </dsp:nvSpPr>
      <dsp:spPr>
        <a:xfrm>
          <a:off x="6905873" y="1306004"/>
          <a:ext cx="2236033" cy="1741338"/>
        </a:xfrm>
        <a:prstGeom prst="roundRect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100" b="1" kern="1200"/>
            <a:t>Monitorowanie</a:t>
          </a:r>
        </a:p>
      </dsp:txBody>
      <dsp:txXfrm>
        <a:off x="6990878" y="1391009"/>
        <a:ext cx="2066023" cy="157132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47D6EA-6424-440E-A652-BD06C2B35F32}" type="datetimeFigureOut">
              <a:rPr lang="pl-PL" smtClean="0"/>
              <a:t>11.09.2018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81EF72-A34E-4DAB-8A64-FCD2F9FAA6B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321894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6A3E41-054E-41BC-A3FB-A731C65AB4FE}" type="datetimeFigureOut">
              <a:rPr lang="pl-PL" smtClean="0"/>
              <a:t>11.09.2018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06C3D5-BA10-4044-961D-19D1D7464F2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490775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Zadać</a:t>
            </a:r>
            <a:r>
              <a:rPr lang="pl-PL" baseline="0" dirty="0"/>
              <a:t> pytanie uczestnikom czym jest dla WAS Edukacja </a:t>
            </a:r>
          </a:p>
          <a:p>
            <a:endParaRPr lang="pl-PL" baseline="0" dirty="0"/>
          </a:p>
          <a:p>
            <a:r>
              <a:rPr lang="pl-PL" baseline="0" dirty="0"/>
              <a:t>Co trzeba zrobić żeby wygrać wybory samorządowe, proszę o wypisanie wszystkich działań. </a:t>
            </a:r>
          </a:p>
          <a:p>
            <a:endParaRPr lang="pl-PL" baseline="0" dirty="0"/>
          </a:p>
          <a:p>
            <a:r>
              <a:rPr lang="pl-PL" baseline="0" dirty="0"/>
              <a:t>KLUCZ – Musimy </a:t>
            </a:r>
            <a:r>
              <a:rPr lang="pl-PL" baseline="0" dirty="0" err="1"/>
              <a:t>zmienic</a:t>
            </a:r>
            <a:r>
              <a:rPr lang="pl-PL" baseline="0" dirty="0"/>
              <a:t> nasze </a:t>
            </a:r>
            <a:r>
              <a:rPr lang="pl-PL" baseline="0" dirty="0" err="1"/>
              <a:t>myslenie</a:t>
            </a:r>
            <a:r>
              <a:rPr lang="pl-PL" baseline="0" dirty="0"/>
              <a:t> o edukacji postawić ją na pierwszym </a:t>
            </a:r>
            <a:r>
              <a:rPr lang="pl-PL" baseline="0" dirty="0" err="1"/>
              <a:t>miejszcu</a:t>
            </a:r>
            <a:r>
              <a:rPr lang="pl-PL" baseline="0" dirty="0"/>
              <a:t> aby stałą się siłą </a:t>
            </a:r>
            <a:r>
              <a:rPr lang="pl-PL" baseline="0" dirty="0" err="1"/>
              <a:t>napedową</a:t>
            </a:r>
            <a:r>
              <a:rPr lang="pl-PL" baseline="0" dirty="0"/>
              <a:t> dla rozwoju gminy i powiatu. 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D77226-75F1-4555-B554-13C42D77C065}" type="slidenum">
              <a:rPr lang="pl-PL" smtClean="0"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638209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D77226-75F1-4555-B554-13C42D77C065}" type="slidenum">
              <a:rPr lang="pl-PL" smtClean="0"/>
              <a:t>14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356681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pl-PL" altLang="pl-PL"/>
              <a:t>Na wstępie trener wyjaśnia czym jest monitoring, podkreśla, jak ważne jest monitorowanie, by realizowany plan mógł ewaluować.  Takie działanie pozwoli realizatorom na bieżąco podejmować decyzje i wprowadzać ewentualne zmiany. (5 minut)</a:t>
            </a:r>
          </a:p>
        </p:txBody>
      </p:sp>
      <p:sp>
        <p:nvSpPr>
          <p:cNvPr id="7172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1B407E58-AB7F-435D-851C-56111775FED5}" type="slidenum">
              <a:rPr lang="pl-PL" altLang="pl-PL"/>
              <a:pPr/>
              <a:t>5</a:t>
            </a:fld>
            <a:endParaRPr lang="pl-PL" altLang="pl-PL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pl-PL" altLang="pl-PL"/>
              <a:t> Trener krótko prezentuje istotę monitorowania. Wyjaśnia, czym jest monitoring: </a:t>
            </a:r>
            <a:r>
              <a:rPr lang="pl-PL" altLang="pl-PL" b="1"/>
              <a:t>monitoring </a:t>
            </a:r>
            <a:r>
              <a:rPr lang="pl-PL" altLang="pl-PL"/>
              <a:t>to „bieżące gromadzenie informacji o przebiegu procesu zmian, analiza zebranych informacji, wydanie sądu wartościującego i podjęcie decyzji bądź korygujących jego przebieg, bądź zachowujących „status quo.”</a:t>
            </a:r>
          </a:p>
          <a:p>
            <a:pPr>
              <a:lnSpc>
                <a:spcPct val="150000"/>
              </a:lnSpc>
            </a:pPr>
            <a:r>
              <a:rPr lang="pl-PL" altLang="pl-PL"/>
              <a:t>Trener inicjuje dyskusję na forum w odniesieniu do pytania: </a:t>
            </a:r>
            <a:r>
              <a:rPr lang="pl-PL" altLang="pl-PL" i="1"/>
              <a:t>Co można monitorować?</a:t>
            </a:r>
            <a:r>
              <a:rPr lang="pl-PL" altLang="pl-PL"/>
              <a:t>. Zapisuje pomysły uczestników w formie mapy myśli. Zwraca uwagę, aby na mapie znalazły się następujące działania: wykonywanie działań na bieżąco, dotrzymywanie terminów, systematyczne przekazywanie informacji na dany temat, kierowanie informacji do właściwych osób, wydawanie funduszy zgodnie z przeznaczeniem, spełnienie założonych mierników efektywności realizowanych zadań. (15 minut) </a:t>
            </a:r>
          </a:p>
        </p:txBody>
      </p:sp>
      <p:sp>
        <p:nvSpPr>
          <p:cNvPr id="9220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D7CFD644-366D-4AE4-A711-DAA01F82486D}" type="slidenum">
              <a:rPr lang="pl-PL" altLang="pl-PL"/>
              <a:pPr/>
              <a:t>6</a:t>
            </a:fld>
            <a:endParaRPr lang="pl-PL" altLang="pl-PL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Miernik, wskaźnik używany jest do pomiaru realizacji celu, zadania ale również w diagnozie.</a:t>
            </a:r>
            <a:r>
              <a:rPr lang="pl-PL" baseline="0" dirty="0"/>
              <a:t> </a:t>
            </a:r>
            <a:r>
              <a:rPr lang="pl-PL" dirty="0"/>
              <a:t> W wielu publikacjach słowo miernik i wskaźnik używane są zamiennie. Dla uporządkowania problemu  proponujemy definicje jak na slajdzie. 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17C053-8D3F-4CDC-BAE1-74B59C9FEEB0}" type="slidenum">
              <a:rPr lang="pl-PL" smtClean="0"/>
              <a:pPr/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33123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l-P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Wskaźnik:</a:t>
            </a:r>
          </a:p>
          <a:p>
            <a:r>
              <a:rPr lang="pl-PL" sz="1200" b="1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1. </a:t>
            </a:r>
            <a:r>
              <a:rPr lang="pl-PL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«to, co ukazuje, ujawnia coś»</a:t>
            </a:r>
          </a:p>
          <a:p>
            <a:r>
              <a:rPr lang="pl-PL" sz="1200" b="1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2. </a:t>
            </a:r>
            <a:r>
              <a:rPr lang="pl-PL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«w statystyce: liczba wyrażająca ujęty procentowo stosunek wielkości rozpatrywanych do przyjętej podstawy»</a:t>
            </a:r>
          </a:p>
          <a:p>
            <a:r>
              <a:rPr lang="pl-PL" sz="1200" b="1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3. </a:t>
            </a:r>
            <a:r>
              <a:rPr lang="pl-PL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«liczba wyrażająca wzajemny stosunek dwóch kategorii ekonomicznych»</a:t>
            </a:r>
          </a:p>
          <a:p>
            <a:endParaRPr lang="pl-PL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pl-PL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Praktyczna użyteczność wskaźników oświatowych, zarówno związanych z pomiarem dydaktycznym, jak i mających charakter organizacyjny i finansowy, wynika przede wszystkim z  możliwości ich porównywania. </a:t>
            </a: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B2DE95-DF36-4A81-BD23-D147C5A62317}" type="slidenum">
              <a:rPr lang="pl-PL" smtClean="0"/>
              <a:pPr/>
              <a:t>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601313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pl-PL" altLang="pl-PL" sz="1400"/>
              <a:t>Trener gromadzi informacje od uczestników o tym, kto, ich zdaniem powinien realizować monitoring? </a:t>
            </a:r>
            <a:r>
              <a:rPr lang="pl-PL" altLang="pl-PL" sz="1400" i="1"/>
              <a:t>(</a:t>
            </a:r>
            <a:r>
              <a:rPr lang="pl-PL" altLang="pl-PL" i="1"/>
              <a:t>osoba odpowiedzialna za oświatę  w JST, dyrektor szkoły, powołani członkowie zespołu zadaniowego).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pl-PL" altLang="pl-PL"/>
              <a:t>Trener inicjuje dyskusję na forum w odniesieniu do pytania: </a:t>
            </a:r>
            <a:r>
              <a:rPr lang="pl-PL" altLang="pl-PL" i="1"/>
              <a:t>Co można monitorować?</a:t>
            </a:r>
            <a:r>
              <a:rPr lang="pl-PL" altLang="pl-PL"/>
              <a:t>. Zapisuje pomysły uczestników w formie mapy myśli. Zwraca uwagę, aby na mapie znalazły się następujące działania: wykonywanie działań na bieżąco, dotrzymywanie terminów, systematyczne przekazywanie informacji na dany temat, kierowanie informacji do właściwych osób, wydawanie funduszy zgodnie z przeznaczeniem, spełnienie założonych mierników efektywności realizowanych zadań. (15 minut)   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endParaRPr lang="pl-PL" altLang="pl-PL"/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pl-PL" altLang="pl-PL"/>
              <a:t>Następnie trener łączy uczestników w 4-5 osobowe grupy. W ramach każdej grupy uczestnicy poszukują odpowiedzi na pytania: </a:t>
            </a:r>
            <a:r>
              <a:rPr lang="pl-PL" altLang="pl-PL" i="1"/>
              <a:t>Kogo można zaangażować w proces monitorowania? Jakich środków komunikacji można używać, aby usprawnić ten proces?</a:t>
            </a:r>
            <a:r>
              <a:rPr lang="pl-PL" altLang="pl-PL"/>
              <a:t>           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endParaRPr lang="pl-PL" altLang="pl-PL" i="1"/>
          </a:p>
          <a:p>
            <a:pPr>
              <a:lnSpc>
                <a:spcPct val="150000"/>
              </a:lnSpc>
              <a:spcBef>
                <a:spcPct val="0"/>
              </a:spcBef>
            </a:pPr>
            <a:endParaRPr lang="pl-PL" altLang="pl-PL" sz="1400"/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pl-PL" altLang="pl-PL" sz="1400"/>
              <a:t>Podczas moderowanej dyskusji trener pyta o sposoby usprawnienia procesu monitorowania</a:t>
            </a:r>
            <a:r>
              <a:rPr lang="pl-PL" altLang="pl-PL"/>
              <a:t> 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pl-PL" altLang="pl-PL"/>
              <a:t>( kto i co będzie monitorował? jakich środków komunikacji będziemy używać: poczty elektronicznej, rozmowy bezpośredniej, rozmowy telefonicznej, zebrań,  raportów pisemnych. komu będziemy przekazywać  Trener inicjuje dyskusję </a:t>
            </a:r>
            <a:r>
              <a:rPr lang="pl-PL" altLang="pl-PL" i="1"/>
              <a:t>( prowadzoną w jednorodnych grupach uczestników)</a:t>
            </a:r>
            <a:r>
              <a:rPr lang="pl-PL" altLang="pl-PL"/>
              <a:t> w poszukiwaniu odpowiedzi na pytanie: „co można monitorować”.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endParaRPr lang="pl-PL" altLang="pl-PL"/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pl-PL" altLang="pl-PL" i="1"/>
              <a:t>Prosi o zapisanie </a:t>
            </a:r>
            <a:r>
              <a:rPr lang="pl-PL" altLang="pl-PL"/>
              <a:t>  na flipcharcie (lub wyświetla) przykładowej „listę działań/pytań monitorujących” </a:t>
            </a:r>
            <a:r>
              <a:rPr lang="pl-PL" altLang="pl-PL" i="1"/>
              <a:t>(poniżej przykład</a:t>
            </a:r>
            <a:r>
              <a:rPr lang="pl-PL" altLang="pl-PL"/>
              <a:t>): 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pl-PL" altLang="pl-PL"/>
              <a:t>                                           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pl-PL" altLang="pl-PL"/>
              <a:t> </a:t>
            </a:r>
            <a:r>
              <a:rPr lang="pl-PL" altLang="pl-PL" b="1"/>
              <a:t>Co można monitorować?</a:t>
            </a:r>
            <a:r>
              <a:rPr lang="pl-PL" altLang="pl-PL"/>
              <a:t> 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pl-PL" altLang="pl-PL"/>
              <a:t>Czy zaplanowane działania są wykonywane na bieżąco?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pl-PL" altLang="pl-PL"/>
              <a:t>Czy dotrzymywane są terminy działań? 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pl-PL" altLang="pl-PL"/>
              <a:t>Czy informacja na jakiś temat jest przekazywana systematycznie? 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pl-PL" altLang="pl-PL"/>
              <a:t>Czy informacja trafia do właściwych osób? 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pl-PL" altLang="pl-PL"/>
              <a:t>Czy osoby otrzymujące informacje na bieżąco się z nią zapoznają?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pl-PL" altLang="pl-PL"/>
              <a:t>Czy fundusze na wdrożenie zmiany zostały wydane zgodnie z przeznaczeniem?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pl-PL" altLang="pl-PL"/>
              <a:t>Czy opracowany plan jest realizowany?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pl-PL" altLang="pl-PL"/>
              <a:t>Czy założone mierniki efektywności realizowanych zadań są spełnione? 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pl-PL" altLang="pl-PL"/>
              <a:t>Czy modyfikacje zostały trafnie dobrane? 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endParaRPr lang="pl-PL" altLang="pl-PL"/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pl-PL" altLang="pl-PL"/>
              <a:t>(ok 20 min)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endParaRPr lang="pl-PL" altLang="pl-PL"/>
          </a:p>
          <a:p>
            <a:pPr>
              <a:lnSpc>
                <a:spcPct val="150000"/>
              </a:lnSpc>
            </a:pPr>
            <a:r>
              <a:rPr lang="pl-PL" altLang="pl-PL"/>
              <a:t> </a:t>
            </a:r>
          </a:p>
        </p:txBody>
      </p:sp>
      <p:sp>
        <p:nvSpPr>
          <p:cNvPr id="11268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1A14A664-DEC0-454F-B28D-D132550854CF}" type="slidenum">
              <a:rPr lang="pl-PL" altLang="pl-PL"/>
              <a:pPr/>
              <a:t>10</a:t>
            </a:fld>
            <a:endParaRPr lang="pl-PL" altLang="pl-PL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pl-PL" altLang="pl-PL"/>
              <a:t>Trener inicjuje dyskusję </a:t>
            </a:r>
            <a:r>
              <a:rPr lang="pl-PL" altLang="pl-PL" i="1"/>
              <a:t>( prowadzoną w jednorodnych grupach uczestników)</a:t>
            </a:r>
            <a:r>
              <a:rPr lang="pl-PL" altLang="pl-PL"/>
              <a:t> w poszukiwaniu odpowiedzi na pytanie: „co można monitorować”.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endParaRPr lang="pl-PL" altLang="pl-PL"/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pl-PL" altLang="pl-PL" i="1"/>
              <a:t>Prosi o zapisanie </a:t>
            </a:r>
            <a:r>
              <a:rPr lang="pl-PL" altLang="pl-PL"/>
              <a:t>  na flipcharcie (lub wyświetla) przykładowej „listę działań/pytań monitorujących” Po zakończeniu zadania wywieszają plakaty w formie „gadającej ściany”.  (30 minut)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endParaRPr lang="pl-PL" altLang="pl-PL"/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pl-PL" altLang="pl-PL"/>
              <a:t>                                           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pl-PL" altLang="pl-PL"/>
              <a:t> </a:t>
            </a:r>
            <a:r>
              <a:rPr lang="pl-PL" altLang="pl-PL" b="1"/>
              <a:t>Co można monitorować?</a:t>
            </a:r>
            <a:r>
              <a:rPr lang="pl-PL" altLang="pl-PL"/>
              <a:t> 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pl-PL" altLang="pl-PL"/>
              <a:t>Czy zaplanowane działania są wykonywane na bieżąco?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pl-PL" altLang="pl-PL"/>
              <a:t>Czy dotrzymywane są terminy działań? 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pl-PL" altLang="pl-PL"/>
              <a:t>Czy informacja na jakiś temat jest przekazywana systematycznie? 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pl-PL" altLang="pl-PL"/>
              <a:t>Czy informacja trafia do właściwych osób? 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pl-PL" altLang="pl-PL"/>
              <a:t>Czy osoby otrzymujące informacje na bieżąco się z nią zapoznają?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pl-PL" altLang="pl-PL"/>
              <a:t>Czy fundusze na wdrożenie zmiany zostały wydane zgodnie z przeznaczeniem?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pl-PL" altLang="pl-PL"/>
              <a:t>Czy opracowany plan jest realizowany?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pl-PL" altLang="pl-PL"/>
              <a:t>Czy założone mierniki efektywności realizowanych zadań są spełnione? 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pl-PL" altLang="pl-PL"/>
              <a:t>Czy modyfikacje zostały trafnie dobrane? 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endParaRPr lang="pl-PL" altLang="pl-PL"/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pl-PL" altLang="pl-PL"/>
              <a:t>(ok 20 min)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endParaRPr lang="pl-PL" altLang="pl-PL"/>
          </a:p>
          <a:p>
            <a:pPr>
              <a:lnSpc>
                <a:spcPct val="150000"/>
              </a:lnSpc>
            </a:pPr>
            <a:r>
              <a:rPr lang="pl-PL" altLang="pl-PL"/>
              <a:t> </a:t>
            </a:r>
          </a:p>
        </p:txBody>
      </p:sp>
      <p:sp>
        <p:nvSpPr>
          <p:cNvPr id="13316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ECED185C-0A94-42BA-89B8-CC641F681AAF}" type="slidenum">
              <a:rPr lang="pl-PL" altLang="pl-PL"/>
              <a:pPr/>
              <a:t>11</a:t>
            </a:fld>
            <a:endParaRPr lang="pl-PL" altLang="pl-PL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pl-PL" altLang="pl-PL" b="1"/>
              <a:t>Trener prezentuje przykładowy plan strategiczny (plan od Dorotki T)  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pl-PL" altLang="pl-PL"/>
              <a:t>Proponuje możliwość wyboru: 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pl-PL" altLang="pl-PL"/>
              <a:t>pracę na prezentowanym wzorze planu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pl-PL" altLang="pl-PL"/>
              <a:t> lub skorzystanie z opracowania realizacji planu strategicznego własnej JST</a:t>
            </a:r>
          </a:p>
          <a:p>
            <a:endParaRPr lang="pl-PL" altLang="pl-PL"/>
          </a:p>
          <a:p>
            <a:r>
              <a:rPr lang="pl-PL" altLang="pl-PL"/>
              <a:t>Trener łączy uczestników w grupy składające się z przedstawicieli tych samych JST. Każda grupa uzupełnia w swoich planach strategicznych plan harmonogram monitorowania z uwzględnieniem komunikacji. Podczas tej pracy uczestnicy mogą korzystać ze wspólnie wypracowanej    „gadającej ściany” i mapy myśli.  Po zakończeniu zadania grupy prezentują efekty swojej pracy. (30-40 minut minut)</a:t>
            </a:r>
          </a:p>
          <a:p>
            <a:endParaRPr lang="pl-PL" altLang="pl-PL"/>
          </a:p>
          <a:p>
            <a:endParaRPr lang="pl-PL" altLang="pl-PL"/>
          </a:p>
          <a:p>
            <a:r>
              <a:rPr lang="pl-PL" altLang="pl-PL"/>
              <a:t>Formy/metody i techniki </a:t>
            </a:r>
          </a:p>
          <a:p>
            <a:r>
              <a:rPr lang="pl-PL" altLang="pl-PL"/>
              <a:t>praca w grupach, praca indywidualna, mapa myśli, gadająca ściana, runda bez przymusu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pl-PL" altLang="pl-PL"/>
              <a:t>Prezentacja wyników pracy grup. 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pl-PL" altLang="pl-PL"/>
              <a:t>Podsumowanie sesji- zaplanowanie  osób do pracy w  zespołach zadaniowych do realizacji przeprowadzenia monitorowania  </a:t>
            </a:r>
          </a:p>
          <a:p>
            <a:r>
              <a:rPr lang="pl-PL" altLang="pl-PL"/>
              <a:t> </a:t>
            </a:r>
          </a:p>
        </p:txBody>
      </p:sp>
      <p:sp>
        <p:nvSpPr>
          <p:cNvPr id="15364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FF3845A9-298D-48A3-9710-D27692A0E90E}" type="slidenum">
              <a:rPr lang="pl-PL" altLang="pl-PL"/>
              <a:pPr/>
              <a:t>12</a:t>
            </a:fld>
            <a:endParaRPr lang="pl-PL" altLang="pl-PL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pl-PL" altLang="pl-PL"/>
              <a:t> Prezentacja wyników pracy grup. 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pl-PL" altLang="pl-PL"/>
              <a:t>Podsumowanie sesji- zaplanowanie  osób do pracy w  zespołach zadaniowych do realizacji przeprowadzenia monitorowania. Ocena przydatności modułu  </a:t>
            </a:r>
          </a:p>
          <a:p>
            <a:r>
              <a:rPr lang="pl-PL" altLang="pl-PL"/>
              <a:t> </a:t>
            </a:r>
          </a:p>
        </p:txBody>
      </p:sp>
      <p:sp>
        <p:nvSpPr>
          <p:cNvPr id="17412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D6CC0FF7-8133-4677-9281-DFBB4F2962A1}" type="slidenum">
              <a:rPr lang="pl-PL" altLang="pl-PL"/>
              <a:pPr/>
              <a:t>13</a:t>
            </a:fld>
            <a:endParaRPr lang="pl-PL" altLang="pl-P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Obraz zawierający zrzut ekranu&#10;&#10;Opis wygenerowany przy bardzo wysokim poziomie pewności">
            <a:extLst>
              <a:ext uri="{FF2B5EF4-FFF2-40B4-BE49-F238E27FC236}">
                <a16:creationId xmlns:a16="http://schemas.microsoft.com/office/drawing/2014/main" id="{8A1AD01A-9137-498C-816C-E5C70A55BF0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498"/>
            <a:ext cx="9144000" cy="6839003"/>
          </a:xfrm>
          <a:prstGeom prst="rect">
            <a:avLst/>
          </a:prstGeom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536" y="3429000"/>
            <a:ext cx="7920880" cy="1512168"/>
          </a:xfrm>
          <a:effectLst/>
        </p:spPr>
        <p:txBody>
          <a:bodyPr/>
          <a:lstStyle>
            <a:lvl1pPr algn="l">
              <a:defRPr sz="4000">
                <a:solidFill>
                  <a:schemeClr val="bg1"/>
                </a:solidFill>
                <a:effectLst/>
              </a:defRPr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95536" y="4256211"/>
            <a:ext cx="7920880" cy="720080"/>
          </a:xfrm>
          <a:effectLst/>
        </p:spPr>
        <p:txBody>
          <a:bodyPr/>
          <a:lstStyle>
            <a:lvl1pPr marL="0" indent="0" algn="l">
              <a:spcBef>
                <a:spcPts val="0"/>
              </a:spcBef>
              <a:buFontTx/>
              <a:buNone/>
              <a:defRPr sz="2200">
                <a:solidFill>
                  <a:schemeClr val="bg1"/>
                </a:solidFill>
                <a:latin typeface="+mj-lt"/>
                <a:cs typeface="Calibri" panose="020F0502020204030204" pitchFamily="34" charset="0"/>
              </a:defRPr>
            </a:lvl1pPr>
          </a:lstStyle>
          <a:p>
            <a:r>
              <a:rPr lang="pl-PL"/>
              <a:t>Kliknij, aby edytować styl wzorca podtytułu</a:t>
            </a:r>
            <a:endParaRPr lang="pl-PL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3DEA9B63-DC5A-447D-9E4D-D0209CA5B34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0A45FCD0-46E2-4D89-BCCD-B63A2E3595E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9D2BE0FD-6355-443A-AB13-B803BF91D80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63B5EB2F-27A3-471E-ACDA-94FF5376DFC0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0138063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82E5F6-E72E-4ABC-9BB7-CEF1A8FD0287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1141731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7128792" cy="792088"/>
          </a:xfrm>
          <a:effectLst/>
        </p:spPr>
        <p:txBody>
          <a:bodyPr/>
          <a:lstStyle>
            <a:lvl1pPr>
              <a:defRPr b="0">
                <a:solidFill>
                  <a:srgbClr val="4062B3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79834" y="1124744"/>
            <a:ext cx="8784654" cy="4824536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/>
            </a:lvl1pPr>
            <a:lvl2pPr marL="268288" indent="-268288">
              <a:defRPr/>
            </a:lvl2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>
                <a:solidFill>
                  <a:srgbClr val="445870"/>
                </a:solidFill>
              </a:defRPr>
            </a:lvl5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Obraz zawierający zrzut ekranu&#10;&#10;Opis wygenerowany przy bardzo wysokim poziomie pewności">
            <a:extLst>
              <a:ext uri="{FF2B5EF4-FFF2-40B4-BE49-F238E27FC236}">
                <a16:creationId xmlns:a16="http://schemas.microsoft.com/office/drawing/2014/main" id="{9833D434-4E0C-4B07-99CE-8B2B301EBF0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498"/>
            <a:ext cx="9144000" cy="683900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Obraz zawierający zrzut ekranu&#10;&#10;Opis wygenerowany przy wysokim poziomie pewności">
            <a:extLst>
              <a:ext uri="{FF2B5EF4-FFF2-40B4-BE49-F238E27FC236}">
                <a16:creationId xmlns:a16="http://schemas.microsoft.com/office/drawing/2014/main" id="{6FF588FE-C493-450E-AE07-4795519BAB6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498"/>
            <a:ext cx="9144000" cy="683900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Obraz zawierający sprzęt elektroniczny, zrzut ekranu&#10;&#10;Opis wygenerowany przy wysokim poziomie pewności">
            <a:extLst>
              <a:ext uri="{FF2B5EF4-FFF2-40B4-BE49-F238E27FC236}">
                <a16:creationId xmlns:a16="http://schemas.microsoft.com/office/drawing/2014/main" id="{BAC1E49C-7DC8-41EA-AFCD-B2C5DDB996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498"/>
            <a:ext cx="9144000" cy="6839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2260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A531BC54-A1C8-451D-9FEA-31665ACEFB4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498"/>
            <a:ext cx="9144000" cy="6839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37128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597639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Obraz zawierający zrzut ekranu&#10;&#10;Opis wygenerowany przy bardzo wysokim poziomie pewności">
            <a:extLst>
              <a:ext uri="{FF2B5EF4-FFF2-40B4-BE49-F238E27FC236}">
                <a16:creationId xmlns:a16="http://schemas.microsoft.com/office/drawing/2014/main" id="{9C7B2BA0-A519-490D-8CBC-2341E340D5D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498"/>
            <a:ext cx="9144000" cy="6839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2622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Obraz zawierający zrzut ekranu&#10;&#10;Opis wygenerowany przy bardzo wysokim poziomie pewności">
            <a:extLst>
              <a:ext uri="{FF2B5EF4-FFF2-40B4-BE49-F238E27FC236}">
                <a16:creationId xmlns:a16="http://schemas.microsoft.com/office/drawing/2014/main" id="{EC0A35C3-D6E2-48D8-B2F3-4FFD39931FA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498"/>
            <a:ext cx="9144000" cy="6839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2739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Obraz zawierający zrzut ekranu&#10;&#10;Opis wygenerowany przy bardzo wysokim poziomie pewności">
            <a:extLst>
              <a:ext uri="{FF2B5EF4-FFF2-40B4-BE49-F238E27FC236}">
                <a16:creationId xmlns:a16="http://schemas.microsoft.com/office/drawing/2014/main" id="{B0AB0ADE-4E8E-45EC-AB50-B22BC4005398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498"/>
            <a:ext cx="9144000" cy="6839003"/>
          </a:xfrm>
          <a:prstGeom prst="rect">
            <a:avLst/>
          </a:prstGeom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9512" y="260648"/>
            <a:ext cx="7200800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dirty="0"/>
              <a:t>Kliknij, aby edytować styl wzorca tytułu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8868" y="1124744"/>
            <a:ext cx="8713612" cy="456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  <p:sldLayoutId id="2147483655" r:id="rId4"/>
    <p:sldLayoutId id="2147483656" r:id="rId5"/>
    <p:sldLayoutId id="2147483657" r:id="rId6"/>
    <p:sldLayoutId id="2147483659" r:id="rId7"/>
    <p:sldLayoutId id="2147483658" r:id="rId8"/>
    <p:sldLayoutId id="2147483660" r:id="rId9"/>
    <p:sldLayoutId id="2147483661" r:id="rId10"/>
    <p:sldLayoutId id="2147483662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0">
          <a:solidFill>
            <a:srgbClr val="4062B3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142C62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142C62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142C62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142C62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142C62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142C62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142C62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142C62"/>
          </a:solidFill>
          <a:latin typeface="Tahoma" pitchFamily="34" charset="0"/>
        </a:defRPr>
      </a:lvl9pPr>
    </p:titleStyle>
    <p:bodyStyle>
      <a:lvl1pPr marL="0" indent="0" algn="l" rtl="0" eaLnBrk="1" fontAlgn="base" hangingPunct="1">
        <a:spcBef>
          <a:spcPts val="0"/>
        </a:spcBef>
        <a:spcAft>
          <a:spcPct val="0"/>
        </a:spcAft>
        <a:buFontTx/>
        <a:buNone/>
        <a:defRPr sz="2400" b="0">
          <a:solidFill>
            <a:srgbClr val="404040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358775" indent="-358775" algn="l" rtl="0" eaLnBrk="1" fontAlgn="base" hangingPunct="1">
        <a:spcBef>
          <a:spcPct val="20000"/>
        </a:spcBef>
        <a:spcAft>
          <a:spcPct val="0"/>
        </a:spcAft>
        <a:buClr>
          <a:srgbClr val="4062B3"/>
        </a:buClr>
        <a:buSzPct val="120000"/>
        <a:buFont typeface="Calibri" panose="020F0502020204030204" pitchFamily="34" charset="0"/>
        <a:buChar char="&gt;"/>
        <a:defRPr sz="2400">
          <a:solidFill>
            <a:srgbClr val="404040"/>
          </a:solidFill>
          <a:latin typeface="Calibri" panose="020F0502020204030204" pitchFamily="34" charset="0"/>
          <a:cs typeface="Calibri" panose="020F0502020204030204" pitchFamily="34" charset="0"/>
        </a:defRPr>
      </a:lvl2pPr>
      <a:lvl3pPr marL="623888" indent="-265113" algn="l" rtl="0" eaLnBrk="1" fontAlgn="base" hangingPunct="1">
        <a:spcBef>
          <a:spcPct val="20000"/>
        </a:spcBef>
        <a:spcAft>
          <a:spcPct val="0"/>
        </a:spcAft>
        <a:buClr>
          <a:srgbClr val="3D76C4"/>
        </a:buClr>
        <a:buSzPct val="107000"/>
        <a:buFont typeface="Calibri" panose="020F0502020204030204" pitchFamily="34" charset="0"/>
        <a:buChar char="&gt;"/>
        <a:tabLst>
          <a:tab pos="981075" algn="l"/>
        </a:tabLst>
        <a:defRPr sz="2000">
          <a:solidFill>
            <a:srgbClr val="404040"/>
          </a:solidFill>
          <a:latin typeface="Calibri" panose="020F0502020204030204" pitchFamily="34" charset="0"/>
          <a:cs typeface="Calibri" panose="020F0502020204030204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>
              <a:lumMod val="65000"/>
              <a:lumOff val="35000"/>
            </a:schemeClr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2A99708-5BBD-4CE8-9274-A4C272A9088F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395536" y="1412777"/>
            <a:ext cx="8208912" cy="3096344"/>
          </a:xfrm>
        </p:spPr>
        <p:txBody>
          <a:bodyPr/>
          <a:lstStyle/>
          <a:p>
            <a:r>
              <a:rPr lang="pl-PL" sz="2000" dirty="0">
                <a:solidFill>
                  <a:schemeClr val="bg1"/>
                </a:solidFill>
              </a:rPr>
              <a:t>Projekt realizowany pod nadzorem Ministerstwa Edukacji Narodowej</a:t>
            </a:r>
            <a:br>
              <a:rPr lang="pl-PL" sz="2000" dirty="0">
                <a:solidFill>
                  <a:srgbClr val="3E4E5C"/>
                </a:solidFill>
              </a:rPr>
            </a:br>
            <a:br>
              <a:rPr lang="pl-PL" sz="2000" dirty="0">
                <a:solidFill>
                  <a:srgbClr val="3E4E5C"/>
                </a:solidFill>
              </a:rPr>
            </a:br>
            <a:br>
              <a:rPr lang="pl-PL" sz="2000" dirty="0">
                <a:solidFill>
                  <a:srgbClr val="3E4E5C"/>
                </a:solidFill>
              </a:rPr>
            </a:br>
            <a:br>
              <a:rPr lang="pl-PL" sz="2000" dirty="0">
                <a:solidFill>
                  <a:srgbClr val="3E4E5C"/>
                </a:solidFill>
              </a:rPr>
            </a:br>
            <a:r>
              <a:rPr lang="pl-PL" sz="3600" b="1" dirty="0">
                <a:solidFill>
                  <a:schemeClr val="bg1"/>
                </a:solidFill>
              </a:rPr>
              <a:t>VULCAN kompetencji </a:t>
            </a:r>
            <a:br>
              <a:rPr lang="pl-PL" sz="3600" b="1" dirty="0">
                <a:solidFill>
                  <a:schemeClr val="bg1"/>
                </a:solidFill>
              </a:rPr>
            </a:br>
            <a:r>
              <a:rPr lang="pl-PL" sz="3600" b="1" dirty="0">
                <a:solidFill>
                  <a:schemeClr val="bg1"/>
                </a:solidFill>
              </a:rPr>
              <a:t>w ŚLĄSKICH SAMORZĄDACH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0733F6E-941D-4266-A8B4-BE821793C0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60032" y="4725144"/>
            <a:ext cx="4176464" cy="790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anchor="ctr"/>
          <a:lstStyle/>
          <a:p>
            <a:pPr algn="r">
              <a:spcBef>
                <a:spcPct val="20000"/>
              </a:spcBef>
            </a:pPr>
            <a:endParaRPr lang="pl-PL" sz="2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8125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Prostokąt 2"/>
          <p:cNvSpPr>
            <a:spLocks noChangeArrowheads="1"/>
          </p:cNvSpPr>
          <p:nvPr/>
        </p:nvSpPr>
        <p:spPr bwMode="auto">
          <a:xfrm>
            <a:off x="323850" y="836613"/>
            <a:ext cx="8496300" cy="729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pl-PL" altLang="pl-PL" sz="2400" b="1"/>
              <a:t>SYMULACJA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pl-PL" altLang="pl-PL" sz="2400"/>
              <a:t>            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pl-PL" altLang="pl-PL" sz="2400"/>
              <a:t> Ćwiczenie: 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pl-PL" altLang="pl-PL" sz="2400"/>
              <a:t>	          Co można monitorować?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pl-PL" altLang="pl-PL" sz="2400"/>
              <a:t>                      W  jaki sposób? 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pl-PL" altLang="pl-PL" sz="2400"/>
              <a:t>	  	Kogo można zaangażować do monitorowania?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pl-PL" altLang="pl-PL" sz="2400"/>
              <a:t>		  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pl-PL" altLang="pl-PL" sz="2400"/>
              <a:t>               W jaki sposób planowalibyście monitorowanie?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pl-PL" altLang="pl-PL" sz="2400"/>
              <a:t>	 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lang="pl-PL" altLang="pl-PL" sz="2400"/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pl-PL" altLang="pl-PL" sz="2400"/>
              <a:t> 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lang="pl-PL" altLang="pl-PL" sz="2400"/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lang="pl-PL" altLang="pl-PL" sz="2400"/>
          </a:p>
        </p:txBody>
      </p:sp>
    </p:spTree>
    <p:extLst>
      <p:ext uri="{BB962C8B-B14F-4D97-AF65-F5344CB8AC3E}">
        <p14:creationId xmlns:p14="http://schemas.microsoft.com/office/powerpoint/2010/main" val="3575108101"/>
      </p:ext>
    </p:extLst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Prostokąt 2">
            <a:extLst>
              <a:ext uri="{FF2B5EF4-FFF2-40B4-BE49-F238E27FC236}">
                <a16:creationId xmlns:a16="http://schemas.microsoft.com/office/drawing/2014/main" id="{A8BEC049-02AC-4177-809D-7DB3D945C8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836613"/>
            <a:ext cx="8496300" cy="660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lang="pl-PL" altLang="pl-PL" sz="2000" dirty="0"/>
              <a:t>Propozycje odpowiedzi: </a:t>
            </a:r>
            <a:r>
              <a:rPr lang="pl-PL" altLang="pl-PL" sz="2400" b="1" dirty="0"/>
              <a:t>/Co można monitorować?</a:t>
            </a:r>
            <a:r>
              <a:rPr lang="pl-PL" altLang="pl-PL" sz="2400" dirty="0"/>
              <a:t> </a:t>
            </a:r>
          </a:p>
          <a:p>
            <a:pPr marL="285750" indent="-285750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pl-PL" altLang="pl-PL" sz="1800" dirty="0"/>
              <a:t>Czy zaplanowane działania są wykonywane na bieżąco?</a:t>
            </a:r>
          </a:p>
          <a:p>
            <a:pPr marL="285750" indent="-285750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pl-PL" altLang="pl-PL" sz="1800" dirty="0"/>
              <a:t>Czy dotrzymywane są terminy działań? </a:t>
            </a:r>
          </a:p>
          <a:p>
            <a:pPr marL="285750" indent="-285750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pl-PL" altLang="pl-PL" sz="1800" dirty="0"/>
              <a:t>Czy informacja na jakiś temat jest przekazywana systematycznie? </a:t>
            </a:r>
          </a:p>
          <a:p>
            <a:pPr marL="285750" indent="-285750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pl-PL" altLang="pl-PL" sz="1800" dirty="0"/>
              <a:t>Czy informacja trafia do właściwych osób? </a:t>
            </a:r>
          </a:p>
          <a:p>
            <a:pPr marL="285750" indent="-285750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pl-PL" altLang="pl-PL" sz="1800" dirty="0"/>
              <a:t>Czy osoby otrzymujące informacje na bieżąco się z nią zapoznają?</a:t>
            </a:r>
          </a:p>
          <a:p>
            <a:pPr marL="285750" indent="-285750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pl-PL" altLang="pl-PL" sz="1800" dirty="0"/>
              <a:t>Czy fundusze na wdrożenie zmiany zostały wydane zgodnie z przeznaczeniem?</a:t>
            </a:r>
          </a:p>
          <a:p>
            <a:pPr marL="285750" indent="-285750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pl-PL" altLang="pl-PL" sz="1800" dirty="0"/>
              <a:t>Czy opracowany plan jest realizowany?</a:t>
            </a:r>
          </a:p>
          <a:p>
            <a:pPr marL="285750" indent="-285750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pl-PL" altLang="pl-PL" sz="1800" dirty="0"/>
              <a:t>Czy założone mierniki efektywności realizowanych zadań są spełnione? </a:t>
            </a:r>
          </a:p>
          <a:p>
            <a:pPr marL="285750" indent="-285750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pl-PL" altLang="pl-PL" sz="1800" dirty="0"/>
              <a:t>Czy modyfikacje zostały trafnie dobrane? </a:t>
            </a:r>
          </a:p>
          <a:p>
            <a:pPr marL="285750" indent="-285750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endParaRPr lang="pl-PL" altLang="pl-PL" sz="1800" dirty="0"/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lang="pl-PL" altLang="pl-PL" sz="1800" dirty="0"/>
              <a:t> 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endParaRPr lang="pl-PL" altLang="pl-PL" sz="1800" dirty="0"/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endParaRPr lang="pl-PL" altLang="pl-PL" sz="2400" dirty="0"/>
          </a:p>
        </p:txBody>
      </p:sp>
    </p:spTree>
    <p:extLst>
      <p:ext uri="{BB962C8B-B14F-4D97-AF65-F5344CB8AC3E}">
        <p14:creationId xmlns:p14="http://schemas.microsoft.com/office/powerpoint/2010/main" val="691736036"/>
      </p:ext>
    </p:extLst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Prostokąt 2"/>
          <p:cNvSpPr>
            <a:spLocks noChangeArrowheads="1"/>
          </p:cNvSpPr>
          <p:nvPr/>
        </p:nvSpPr>
        <p:spPr bwMode="auto">
          <a:xfrm>
            <a:off x="323850" y="836613"/>
            <a:ext cx="8496300" cy="618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lang="pl-PL" altLang="pl-PL" sz="2400" b="1"/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pl-PL" altLang="pl-PL" sz="2400" b="1"/>
              <a:t>Ćwiczenie: 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pl-PL" altLang="pl-PL" sz="2400" b="1"/>
              <a:t>          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pl-PL" altLang="pl-PL" sz="2400" b="1"/>
              <a:t>           </a:t>
            </a:r>
            <a:r>
              <a:rPr lang="pl-PL" altLang="pl-PL" sz="2400" b="1">
                <a:solidFill>
                  <a:srgbClr val="FF0000"/>
                </a:solidFill>
              </a:rPr>
              <a:t>Opracowanie planu monitorowania 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lang="pl-PL" altLang="pl-PL" sz="2400" b="1"/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lang="pl-PL" altLang="pl-PL" sz="2400"/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pl-PL" altLang="pl-PL" sz="2400"/>
              <a:t>(praca w jednorodnych zespołach)  </a:t>
            </a:r>
            <a:endParaRPr lang="pl-PL" altLang="pl-PL" sz="2400" i="1"/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lang="pl-PL" altLang="pl-PL" sz="2400"/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lang="pl-PL" altLang="pl-PL" sz="2400"/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lang="pl-PL" altLang="pl-PL" sz="2400"/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lang="pl-PL" altLang="pl-PL" sz="2400"/>
          </a:p>
        </p:txBody>
      </p:sp>
    </p:spTree>
    <p:extLst>
      <p:ext uri="{BB962C8B-B14F-4D97-AF65-F5344CB8AC3E}">
        <p14:creationId xmlns:p14="http://schemas.microsoft.com/office/powerpoint/2010/main" val="2328536497"/>
      </p:ext>
    </p:extLst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Prostokąt 2">
            <a:extLst>
              <a:ext uri="{FF2B5EF4-FFF2-40B4-BE49-F238E27FC236}">
                <a16:creationId xmlns:a16="http://schemas.microsoft.com/office/drawing/2014/main" id="{4A5AC58F-3894-44A4-9BD8-A09E2E1B46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836613"/>
            <a:ext cx="8496300" cy="742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pl-PL" altLang="pl-PL" sz="1800" b="1" dirty="0"/>
          </a:p>
          <a:p>
            <a:pPr>
              <a:spcBef>
                <a:spcPct val="0"/>
              </a:spcBef>
              <a:buFontTx/>
              <a:buNone/>
              <a:defRPr/>
            </a:pPr>
            <a:endParaRPr lang="pl-PL" altLang="pl-PL" sz="2400" dirty="0"/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lang="pl-PL" altLang="pl-PL" sz="2400" dirty="0"/>
              <a:t>Podsumowanie:</a:t>
            </a:r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Ø"/>
              <a:defRPr/>
            </a:pPr>
            <a:r>
              <a:rPr lang="pl-PL" sz="2400" dirty="0"/>
              <a:t>Czego dowiedziałam/em się podczas tej sesji? </a:t>
            </a:r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Ø"/>
              <a:defRPr/>
            </a:pPr>
            <a:r>
              <a:rPr lang="pl-PL" sz="2400" dirty="0"/>
              <a:t>Co było dla mnie ważne? </a:t>
            </a:r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Ø"/>
              <a:defRPr/>
            </a:pPr>
            <a:r>
              <a:rPr lang="pl-PL" sz="2400" dirty="0"/>
              <a:t>Co sobie uświadomiłam/em?  </a:t>
            </a:r>
          </a:p>
          <a:p>
            <a:pPr>
              <a:lnSpc>
                <a:spcPct val="200000"/>
              </a:lnSpc>
              <a:spcBef>
                <a:spcPct val="0"/>
              </a:spcBef>
              <a:buFontTx/>
              <a:buNone/>
              <a:defRPr/>
            </a:pPr>
            <a:endParaRPr lang="pl-PL" altLang="pl-PL" sz="2400" dirty="0"/>
          </a:p>
          <a:p>
            <a:pPr>
              <a:lnSpc>
                <a:spcPct val="200000"/>
              </a:lnSpc>
              <a:spcBef>
                <a:spcPct val="0"/>
              </a:spcBef>
              <a:buFontTx/>
              <a:buNone/>
              <a:defRPr/>
            </a:pPr>
            <a:r>
              <a:rPr lang="pl-PL" altLang="pl-PL" sz="2400" dirty="0"/>
              <a:t> 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endParaRPr lang="pl-PL" altLang="pl-PL" sz="2400" dirty="0"/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endParaRPr lang="pl-PL" altLang="pl-PL" sz="2400" dirty="0"/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endParaRPr lang="pl-PL" altLang="pl-PL" sz="2400" dirty="0"/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endParaRPr lang="pl-PL" altLang="pl-PL" sz="2400" dirty="0"/>
          </a:p>
        </p:txBody>
      </p:sp>
    </p:spTree>
    <p:extLst>
      <p:ext uri="{BB962C8B-B14F-4D97-AF65-F5344CB8AC3E}">
        <p14:creationId xmlns:p14="http://schemas.microsoft.com/office/powerpoint/2010/main" val="2985229644"/>
      </p:ext>
    </p:extLst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dtytuł 3"/>
          <p:cNvSpPr>
            <a:spLocks noGrp="1"/>
          </p:cNvSpPr>
          <p:nvPr>
            <p:ph type="subTitle" idx="4294967295"/>
          </p:nvPr>
        </p:nvSpPr>
        <p:spPr>
          <a:xfrm>
            <a:off x="611560" y="3717032"/>
            <a:ext cx="6948115" cy="1007368"/>
          </a:xfrm>
        </p:spPr>
        <p:txBody>
          <a:bodyPr/>
          <a:lstStyle/>
          <a:p>
            <a:r>
              <a:rPr lang="pl-PL" b="1" dirty="0">
                <a:solidFill>
                  <a:schemeClr val="bg1"/>
                </a:solidFill>
              </a:rPr>
              <a:t>Dziękuję za uwagę</a:t>
            </a:r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D3EF84AA-7A33-40EF-A957-F80D33A1696F}"/>
              </a:ext>
            </a:extLst>
          </p:cNvPr>
          <p:cNvSpPr/>
          <p:nvPr/>
        </p:nvSpPr>
        <p:spPr>
          <a:xfrm>
            <a:off x="4536097" y="4093458"/>
            <a:ext cx="4374232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altLang="pl-PL" sz="2000" b="1" dirty="0">
                <a:solidFill>
                  <a:schemeClr val="bg1"/>
                </a:solidFill>
                <a:latin typeface="Calibri" panose="020F0502020204030204" pitchFamily="34" charset="0"/>
              </a:rPr>
              <a:t> Dorota Tomaszewicz</a:t>
            </a:r>
          </a:p>
          <a:p>
            <a:pPr algn="ctr"/>
            <a:r>
              <a:rPr lang="pl-PL" altLang="pl-PL" sz="2000" dirty="0">
                <a:solidFill>
                  <a:schemeClr val="bg1"/>
                </a:solidFill>
                <a:latin typeface="Calibri" panose="020F0502020204030204" pitchFamily="34" charset="0"/>
              </a:rPr>
              <a:t>Ekspert merytoryczny </a:t>
            </a:r>
          </a:p>
          <a:p>
            <a:pPr algn="ctr"/>
            <a:r>
              <a:rPr lang="pl-PL" altLang="pl-PL" b="1" dirty="0" err="1">
                <a:solidFill>
                  <a:schemeClr val="bg1"/>
                </a:solidFill>
                <a:latin typeface="Calibri" panose="020F0502020204030204" pitchFamily="34" charset="0"/>
              </a:rPr>
              <a:t>Coach</a:t>
            </a:r>
            <a:r>
              <a:rPr lang="pl-PL" altLang="pl-PL" b="1" dirty="0">
                <a:solidFill>
                  <a:schemeClr val="bg1"/>
                </a:solidFill>
                <a:latin typeface="Calibri" panose="020F0502020204030204" pitchFamily="34" charset="0"/>
              </a:rPr>
              <a:t> ICC </a:t>
            </a:r>
            <a:r>
              <a:rPr lang="pl-PL" altLang="pl-PL" b="1" dirty="0">
                <a:solidFill>
                  <a:schemeClr val="bg1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 </a:t>
            </a:r>
            <a:r>
              <a:rPr lang="pl-PL" altLang="pl-PL" b="1" dirty="0">
                <a:solidFill>
                  <a:schemeClr val="bg1"/>
                </a:solidFill>
                <a:latin typeface="Calibri" panose="020F0502020204030204" pitchFamily="34" charset="0"/>
              </a:rPr>
              <a:t> trener  </a:t>
            </a:r>
            <a:r>
              <a:rPr lang="pl-PL" altLang="pl-PL" b="1" dirty="0">
                <a:solidFill>
                  <a:schemeClr val="bg1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</a:t>
            </a:r>
            <a:r>
              <a:rPr lang="pl-PL" altLang="pl-PL" b="1" dirty="0">
                <a:solidFill>
                  <a:schemeClr val="bg1"/>
                </a:solidFill>
                <a:latin typeface="Calibri" panose="020F0502020204030204" pitchFamily="34" charset="0"/>
              </a:rPr>
              <a:t> asesor AC/DC </a:t>
            </a:r>
            <a:r>
              <a:rPr lang="pl-PL" altLang="pl-PL" b="1" dirty="0">
                <a:solidFill>
                  <a:schemeClr val="bg1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 ekspert ORE</a:t>
            </a:r>
            <a:r>
              <a:rPr lang="pl-PL" altLang="pl-PL" b="1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</a:p>
        </p:txBody>
      </p:sp>
      <p:pic>
        <p:nvPicPr>
          <p:cNvPr id="5" name="Obraz 2">
            <a:extLst>
              <a:ext uri="{FF2B5EF4-FFF2-40B4-BE49-F238E27FC236}">
                <a16:creationId xmlns:a16="http://schemas.microsoft.com/office/drawing/2014/main" id="{92B224BE-0B98-4C38-ADCD-0E67E9B41B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5614" y="1447353"/>
            <a:ext cx="2719388" cy="277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7019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ytuł 1"/>
          <p:cNvSpPr>
            <a:spLocks noGrp="1" noChangeArrowheads="1"/>
          </p:cNvSpPr>
          <p:nvPr>
            <p:ph type="ctrTitle"/>
          </p:nvPr>
        </p:nvSpPr>
        <p:spPr>
          <a:xfrm>
            <a:off x="395536" y="3140968"/>
            <a:ext cx="7920880" cy="1224136"/>
          </a:xfrm>
        </p:spPr>
        <p:txBody>
          <a:bodyPr/>
          <a:lstStyle/>
          <a:p>
            <a:r>
              <a:rPr lang="pl-PL" altLang="pl-PL" sz="2400" b="1" dirty="0"/>
              <a:t>Monitorowanie wdrażania planów strategicznych</a:t>
            </a:r>
            <a:br>
              <a:rPr lang="pl-PL" altLang="pl-PL" sz="2400" dirty="0"/>
            </a:br>
            <a:br>
              <a:rPr lang="pl-PL" altLang="pl-PL" sz="2400" b="1" dirty="0"/>
            </a:br>
            <a:r>
              <a:rPr lang="pl-PL" altLang="pl-PL" sz="2400" b="1" dirty="0"/>
              <a:t>Moduł V, Dzień 2 sesja 3 </a:t>
            </a:r>
            <a:br>
              <a:rPr lang="pl-PL" altLang="pl-PL" sz="2400" b="1" dirty="0"/>
            </a:br>
            <a:r>
              <a:rPr lang="pl-PL" sz="1000" dirty="0">
                <a:solidFill>
                  <a:prstClr val="white"/>
                </a:solidFill>
              </a:rPr>
              <a:t>Prezentacje przygotowano na podstawie materiałów z projektu pilotażowego „Wsparcie kadry jednostek samorządu terytorialnego w zarządzaniu oświatą ukierunkowanym na rozwój szkół i kompetencji kluczowych uczniów” współfinansowanego przez Unię Europejską w ramach środków Europejskiego Funduszu Społecznego, realizowanego przez Ośrodek Rozwoju Edukacji. </a:t>
            </a:r>
            <a:br>
              <a:rPr lang="pl-PL" sz="2400" dirty="0">
                <a:solidFill>
                  <a:prstClr val="white"/>
                </a:solidFill>
              </a:rPr>
            </a:br>
            <a:r>
              <a:rPr lang="pl-PL" sz="2400" dirty="0">
                <a:solidFill>
                  <a:prstClr val="white"/>
                </a:solidFill>
              </a:rPr>
              <a:t>                      Autor: Maria Utracka/ Dorota Tomaszewicz</a:t>
            </a:r>
            <a:br>
              <a:rPr lang="pl-PL" altLang="pl-PL" sz="2000" dirty="0">
                <a:solidFill>
                  <a:prstClr val="white"/>
                </a:solidFill>
              </a:rPr>
            </a:br>
            <a:br>
              <a:rPr lang="pl-PL" altLang="pl-PL" sz="2400" b="1" dirty="0">
                <a:solidFill>
                  <a:prstClr val="white"/>
                </a:solidFill>
              </a:rPr>
            </a:br>
            <a:br>
              <a:rPr lang="pl-PL" altLang="pl-PL" sz="2400" b="1" dirty="0"/>
            </a:br>
            <a:br>
              <a:rPr lang="pl-PL" altLang="pl-PL" sz="2000" dirty="0"/>
            </a:br>
            <a:br>
              <a:rPr lang="pl-PL" altLang="pl-PL" sz="2000" dirty="0"/>
            </a:br>
            <a:br>
              <a:rPr lang="pl-PL" altLang="pl-PL" sz="2400" b="1" dirty="0"/>
            </a:br>
            <a:endParaRPr lang="pl-PL" altLang="pl-PL" sz="2400" dirty="0"/>
          </a:p>
        </p:txBody>
      </p:sp>
    </p:spTree>
    <p:extLst>
      <p:ext uri="{BB962C8B-B14F-4D97-AF65-F5344CB8AC3E}">
        <p14:creationId xmlns:p14="http://schemas.microsoft.com/office/powerpoint/2010/main" val="28378258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Prostokąt 1"/>
          <p:cNvSpPr>
            <a:spLocks noChangeArrowheads="1"/>
          </p:cNvSpPr>
          <p:nvPr/>
        </p:nvSpPr>
        <p:spPr bwMode="auto">
          <a:xfrm>
            <a:off x="684213" y="739775"/>
            <a:ext cx="76327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l-PL" altLang="pl-PL" b="1"/>
              <a:t>Cel ogólny </a:t>
            </a:r>
            <a:endParaRPr lang="pl-PL" altLang="pl-PL"/>
          </a:p>
        </p:txBody>
      </p:sp>
      <p:sp>
        <p:nvSpPr>
          <p:cNvPr id="4099" name="Prostokąt 2"/>
          <p:cNvSpPr>
            <a:spLocks noChangeArrowheads="1"/>
          </p:cNvSpPr>
          <p:nvPr/>
        </p:nvSpPr>
        <p:spPr bwMode="auto">
          <a:xfrm>
            <a:off x="539750" y="1196975"/>
            <a:ext cx="8097838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lang="pl-PL" altLang="pl-PL" sz="2400"/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lang="pl-PL" altLang="pl-PL" sz="2400"/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pl-PL" altLang="pl-PL" sz="2400"/>
              <a:t>Przygotowanie do monitorowania planów rozwoju oświaty. 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pl-PL" altLang="pl-PL" sz="2400" b="1"/>
              <a:t> </a:t>
            </a:r>
            <a:endParaRPr lang="pl-PL" altLang="pl-PL" sz="2400"/>
          </a:p>
        </p:txBody>
      </p:sp>
    </p:spTree>
    <p:extLst>
      <p:ext uri="{BB962C8B-B14F-4D97-AF65-F5344CB8AC3E}">
        <p14:creationId xmlns:p14="http://schemas.microsoft.com/office/powerpoint/2010/main" val="696141100"/>
      </p:ext>
    </p:extLst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Prostokąt 1"/>
          <p:cNvSpPr>
            <a:spLocks noChangeArrowheads="1"/>
          </p:cNvSpPr>
          <p:nvPr/>
        </p:nvSpPr>
        <p:spPr bwMode="auto">
          <a:xfrm>
            <a:off x="684213" y="739775"/>
            <a:ext cx="76327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l-PL" altLang="pl-PL" b="1"/>
              <a:t>Cel szczegółowy</a:t>
            </a:r>
            <a:endParaRPr lang="pl-PL" altLang="pl-PL"/>
          </a:p>
        </p:txBody>
      </p:sp>
      <p:sp>
        <p:nvSpPr>
          <p:cNvPr id="5123" name="Prostokąt 2"/>
          <p:cNvSpPr>
            <a:spLocks noChangeArrowheads="1"/>
          </p:cNvSpPr>
          <p:nvPr/>
        </p:nvSpPr>
        <p:spPr bwMode="auto">
          <a:xfrm>
            <a:off x="539750" y="1196975"/>
            <a:ext cx="8097838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lang="pl-PL" altLang="pl-PL" sz="2400"/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pl-PL" altLang="pl-PL" sz="2400"/>
              <a:t> </a:t>
            </a:r>
            <a:endParaRPr lang="pl-PL" altLang="pl-PL" sz="2400" b="1"/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pl-PL" altLang="pl-PL" sz="2400"/>
              <a:t>Pozyskanie informacji zwrotnych umożliwiających ocenę stanu i efektywności wdrażania  planów rozwoju oświaty.</a:t>
            </a:r>
          </a:p>
        </p:txBody>
      </p:sp>
    </p:spTree>
    <p:extLst>
      <p:ext uri="{BB962C8B-B14F-4D97-AF65-F5344CB8AC3E}">
        <p14:creationId xmlns:p14="http://schemas.microsoft.com/office/powerpoint/2010/main" val="4172026014"/>
      </p:ext>
    </p:extLst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>
            <a:extLst>
              <a:ext uri="{FF2B5EF4-FFF2-40B4-BE49-F238E27FC236}">
                <a16:creationId xmlns:a16="http://schemas.microsoft.com/office/drawing/2014/main" id="{A85EA0E7-B340-4918-ABFF-B7F2522AB1F7}"/>
              </a:ext>
            </a:extLst>
          </p:cNvPr>
          <p:cNvSpPr/>
          <p:nvPr/>
        </p:nvSpPr>
        <p:spPr>
          <a:xfrm>
            <a:off x="250825" y="696913"/>
            <a:ext cx="8496300" cy="8770937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pl-PL" sz="2400" b="1" dirty="0"/>
              <a:t>Uczestnik szkolenia:</a:t>
            </a:r>
            <a:endParaRPr lang="pl-PL" sz="2400" dirty="0"/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Ø"/>
              <a:defRPr/>
            </a:pPr>
            <a:r>
              <a:rPr lang="pl-PL" sz="2400" dirty="0"/>
              <a:t>wyjaśnia pojęcie monitorowania,</a:t>
            </a:r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Ø"/>
              <a:defRPr/>
            </a:pPr>
            <a:r>
              <a:rPr lang="pl-PL" sz="2400" dirty="0"/>
              <a:t>charakteryzuje etapy monitorowania,</a:t>
            </a:r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Ø"/>
              <a:defRPr/>
            </a:pPr>
            <a:r>
              <a:rPr lang="pl-PL" sz="2400" dirty="0"/>
              <a:t>wymienia aspekty podlegające monitorowaniu,</a:t>
            </a:r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Ø"/>
              <a:defRPr/>
            </a:pPr>
            <a:r>
              <a:rPr lang="pl-PL" sz="2400" dirty="0"/>
              <a:t>planuje harmonogram monitorowania, ze wskazaniem osób odpowiedzialnych,</a:t>
            </a:r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Ø"/>
              <a:defRPr/>
            </a:pPr>
            <a:r>
              <a:rPr lang="pl-PL" sz="2400" dirty="0"/>
              <a:t>przejmuje odpowiedzialność za efektywne wdrożenie planu strategicznego.</a:t>
            </a:r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Ø"/>
              <a:defRPr/>
            </a:pPr>
            <a:endParaRPr lang="pl-P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defRPr/>
            </a:pPr>
            <a:endParaRPr lang="pl-P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endParaRPr lang="pl-P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endParaRPr lang="pl-P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defRPr/>
            </a:pPr>
            <a:endParaRPr lang="pl-PL" sz="2400" dirty="0"/>
          </a:p>
          <a:p>
            <a:pPr eaLnBrk="1" hangingPunct="1">
              <a:defRPr/>
            </a:pP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1834216925"/>
      </p:ext>
    </p:extLst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Prostokąt 2"/>
          <p:cNvSpPr>
            <a:spLocks noChangeArrowheads="1"/>
          </p:cNvSpPr>
          <p:nvPr/>
        </p:nvSpPr>
        <p:spPr bwMode="auto">
          <a:xfrm>
            <a:off x="323850" y="836613"/>
            <a:ext cx="8496300" cy="87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lang="pl-PL" altLang="pl-PL" sz="1800" b="1"/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lang="pl-PL" altLang="pl-PL" sz="1800" b="1"/>
          </a:p>
        </p:txBody>
      </p:sp>
      <p:sp>
        <p:nvSpPr>
          <p:cNvPr id="8195" name="Prostokąt 2"/>
          <p:cNvSpPr>
            <a:spLocks noChangeArrowheads="1"/>
          </p:cNvSpPr>
          <p:nvPr/>
        </p:nvSpPr>
        <p:spPr bwMode="auto">
          <a:xfrm>
            <a:off x="323850" y="1273175"/>
            <a:ext cx="8712200" cy="415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200000"/>
              </a:lnSpc>
              <a:spcBef>
                <a:spcPct val="0"/>
              </a:spcBef>
              <a:buFontTx/>
              <a:buNone/>
            </a:pPr>
            <a:r>
              <a:rPr lang="pl-PL" altLang="pl-PL" sz="2400"/>
              <a:t>              Czym jest monitorowanie?</a:t>
            </a:r>
          </a:p>
          <a:p>
            <a:pPr>
              <a:lnSpc>
                <a:spcPct val="200000"/>
              </a:lnSpc>
              <a:spcBef>
                <a:spcPct val="0"/>
              </a:spcBef>
              <a:buFontTx/>
              <a:buNone/>
            </a:pPr>
            <a:endParaRPr lang="pl-PL" altLang="pl-PL" sz="2400"/>
          </a:p>
          <a:p>
            <a:pPr>
              <a:lnSpc>
                <a:spcPct val="200000"/>
              </a:lnSpc>
              <a:spcBef>
                <a:spcPct val="0"/>
              </a:spcBef>
              <a:buFontTx/>
              <a:buNone/>
            </a:pPr>
            <a:r>
              <a:rPr lang="pl-PL" altLang="pl-PL" sz="2000" b="1"/>
              <a:t>monitoring </a:t>
            </a:r>
            <a:r>
              <a:rPr lang="pl-PL" altLang="pl-PL" sz="2000"/>
              <a:t>to „bieżące gromadzenie informacji o przebiegu procesu zmian, analiza zebranych informacji, wydanie sądu wartościującego i podjęcie decyzji bądź korygujących jego przebieg, bądź zachowujących „status quo.”</a:t>
            </a:r>
          </a:p>
          <a:p>
            <a:pPr>
              <a:lnSpc>
                <a:spcPct val="200000"/>
              </a:lnSpc>
              <a:spcBef>
                <a:spcPct val="0"/>
              </a:spcBef>
              <a:buFontTx/>
              <a:buNone/>
            </a:pPr>
            <a:r>
              <a:rPr lang="pl-PL" altLang="pl-PL" sz="240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87521770"/>
      </p:ext>
    </p:extLst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zawartości 4"/>
          <p:cNvSpPr>
            <a:spLocks noGrp="1"/>
          </p:cNvSpPr>
          <p:nvPr>
            <p:ph sz="half" idx="1"/>
          </p:nvPr>
        </p:nvSpPr>
        <p:spPr>
          <a:xfrm>
            <a:off x="251520" y="2780928"/>
            <a:ext cx="8712968" cy="3345235"/>
          </a:xfrm>
        </p:spPr>
        <p:txBody>
          <a:bodyPr anchor="ctr">
            <a:normAutofit/>
          </a:bodyPr>
          <a:lstStyle/>
          <a:p>
            <a:r>
              <a:rPr lang="pl-PL" dirty="0"/>
              <a:t>Wg słownika języka polskiego PWN </a:t>
            </a:r>
            <a:r>
              <a:rPr lang="pl-PL" b="1" dirty="0"/>
              <a:t>wskaźnik</a:t>
            </a:r>
            <a:r>
              <a:rPr lang="pl-PL" dirty="0"/>
              <a:t> to </a:t>
            </a:r>
            <a:br>
              <a:rPr lang="pl-PL" dirty="0"/>
            </a:br>
            <a:r>
              <a:rPr lang="pl-PL" i="1" dirty="0"/>
              <a:t>«liczba wyrażająca wzajemny stosunek dwóch kategorii </a:t>
            </a:r>
            <a:r>
              <a:rPr lang="pl-PL" i="1"/>
              <a:t>ekonomicznych»</a:t>
            </a:r>
          </a:p>
          <a:p>
            <a:pPr>
              <a:buNone/>
            </a:pPr>
            <a:endParaRPr lang="pl-PL" sz="2000" i="1" dirty="0"/>
          </a:p>
          <a:p>
            <a:r>
              <a:rPr lang="pl-PL" b="1" dirty="0"/>
              <a:t>Miernik </a:t>
            </a:r>
            <a:r>
              <a:rPr lang="pl-PL" dirty="0"/>
              <a:t>– sposób wyliczenia wskaźnika</a:t>
            </a:r>
          </a:p>
        </p:txBody>
      </p:sp>
      <p:graphicFrame>
        <p:nvGraphicFramePr>
          <p:cNvPr id="6" name="Symbol zastępczy zawartości 5"/>
          <p:cNvGraphicFramePr>
            <a:graphicFrameLocks noGrp="1"/>
          </p:cNvGraphicFramePr>
          <p:nvPr>
            <p:ph sz="half" idx="2"/>
            <p:extLst/>
          </p:nvPr>
        </p:nvGraphicFramePr>
        <p:xfrm>
          <a:off x="395288" y="836712"/>
          <a:ext cx="8291512" cy="20884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pole tekstowe 6"/>
          <p:cNvSpPr txBox="1"/>
          <p:nvPr/>
        </p:nvSpPr>
        <p:spPr>
          <a:xfrm>
            <a:off x="152400" y="54868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/>
              <a:t>O wskaźnikach</a:t>
            </a:r>
          </a:p>
        </p:txBody>
      </p:sp>
    </p:spTree>
    <p:extLst>
      <p:ext uri="{BB962C8B-B14F-4D97-AF65-F5344CB8AC3E}">
        <p14:creationId xmlns:p14="http://schemas.microsoft.com/office/powerpoint/2010/main" val="29636605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908720"/>
            <a:ext cx="8229600" cy="1162958"/>
          </a:xfrm>
        </p:spPr>
        <p:txBody>
          <a:bodyPr>
            <a:noAutofit/>
          </a:bodyPr>
          <a:lstStyle/>
          <a:p>
            <a:r>
              <a:rPr lang="pl-PL" sz="3600" b="1" dirty="0"/>
              <a:t>Wskaźniki jako narzędzia pomiaru </a:t>
            </a:r>
            <a:br>
              <a:rPr lang="pl-PL" sz="3600" b="1" dirty="0"/>
            </a:br>
            <a:r>
              <a:rPr lang="pl-PL" sz="3600" b="1" dirty="0"/>
              <a:t>rozwoju oświaty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785927"/>
            <a:ext cx="8686800" cy="3947330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pl-PL" sz="2400" i="1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pl-PL" sz="2600" b="1" dirty="0">
                <a:latin typeface="Arial" pitchFamily="34" charset="0"/>
                <a:cs typeface="Arial" pitchFamily="34" charset="0"/>
              </a:rPr>
              <a:t>Wskaźnik</a:t>
            </a:r>
            <a:r>
              <a:rPr lang="pl-PL" sz="2600" dirty="0">
                <a:latin typeface="Arial" pitchFamily="34" charset="0"/>
                <a:cs typeface="Arial" pitchFamily="34" charset="0"/>
              </a:rPr>
              <a:t> jest miarą sukcesu, porażki, stanu odniesienia dotyczącą zjawisk społecznych, ekonomicznych, gospodarczych, związanych z zarządzaniem i innych, pozwalającą na ocenę tego zjawiska. </a:t>
            </a:r>
          </a:p>
          <a:p>
            <a:pPr marL="0" indent="0">
              <a:buNone/>
            </a:pPr>
            <a:r>
              <a:rPr lang="pl-PL" sz="2200" i="1" dirty="0">
                <a:latin typeface="Arial" pitchFamily="34" charset="0"/>
                <a:cs typeface="Arial" pitchFamily="34" charset="0"/>
              </a:rPr>
              <a:t>Przykłady: </a:t>
            </a:r>
          </a:p>
          <a:p>
            <a:r>
              <a:rPr lang="pl-PL" sz="2200" i="1" dirty="0">
                <a:latin typeface="Arial" pitchFamily="34" charset="0"/>
                <a:cs typeface="Arial" pitchFamily="34" charset="0"/>
              </a:rPr>
              <a:t>10,4 (wskaźnik) liczba uczniów przypadająca na jeden etat przeliczeniowy nauczyciela (miernik)</a:t>
            </a:r>
          </a:p>
          <a:p>
            <a:r>
              <a:rPr lang="pl-PL" sz="2200" i="1" dirty="0">
                <a:latin typeface="Arial" pitchFamily="34" charset="0"/>
                <a:cs typeface="Arial" pitchFamily="34" charset="0"/>
              </a:rPr>
              <a:t>94 % (wskaźnik) udział subwencji oświatowej w wydatkach oświatowych (miernik)</a:t>
            </a:r>
          </a:p>
          <a:p>
            <a:r>
              <a:rPr lang="pl-PL" sz="2200" i="1" dirty="0">
                <a:latin typeface="Arial" pitchFamily="34" charset="0"/>
                <a:cs typeface="Arial" pitchFamily="34" charset="0"/>
              </a:rPr>
              <a:t>EWD </a:t>
            </a:r>
          </a:p>
          <a:p>
            <a:pPr marL="0" indent="0">
              <a:buNone/>
            </a:pPr>
            <a:endParaRPr lang="pl-PL" sz="2400" i="1" dirty="0">
              <a:latin typeface="Arial" pitchFamily="34" charset="0"/>
              <a:cs typeface="Arial" pitchFamily="34" charset="0"/>
            </a:endParaRPr>
          </a:p>
          <a:p>
            <a:pPr marL="0" indent="0" algn="r">
              <a:buNone/>
            </a:pPr>
            <a:endParaRPr lang="pl-PL" sz="2400" i="1" dirty="0">
              <a:latin typeface="Arial" pitchFamily="34" charset="0"/>
              <a:cs typeface="Arial" pitchFamily="34" charset="0"/>
            </a:endParaRPr>
          </a:p>
          <a:p>
            <a:pPr marL="0" indent="0" algn="r">
              <a:buNone/>
            </a:pPr>
            <a:endParaRPr lang="pl-PL" sz="24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0" y="332656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/>
              <a:t>O wskaźnikach</a:t>
            </a:r>
          </a:p>
        </p:txBody>
      </p:sp>
    </p:spTree>
    <p:extLst>
      <p:ext uri="{BB962C8B-B14F-4D97-AF65-F5344CB8AC3E}">
        <p14:creationId xmlns:p14="http://schemas.microsoft.com/office/powerpoint/2010/main" val="23442485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080120"/>
          </a:xfrm>
        </p:spPr>
        <p:txBody>
          <a:bodyPr/>
          <a:lstStyle/>
          <a:p>
            <a:r>
              <a:rPr lang="pl-PL" sz="3600" b="1"/>
              <a:t>Wskaźniki jako narzędzie monitorowania planu</a:t>
            </a:r>
          </a:p>
        </p:txBody>
      </p:sp>
      <p:graphicFrame>
        <p:nvGraphicFramePr>
          <p:cNvPr id="5" name="Symbol zastępczy zawartości 4"/>
          <p:cNvGraphicFramePr>
            <a:graphicFrameLocks noGrp="1"/>
          </p:cNvGraphicFramePr>
          <p:nvPr>
            <p:ph idx="1"/>
            <p:extLst/>
          </p:nvPr>
        </p:nvGraphicFramePr>
        <p:xfrm>
          <a:off x="0" y="1772816"/>
          <a:ext cx="9144000" cy="43533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14613459"/>
      </p:ext>
    </p:extLst>
  </p:cSld>
  <p:clrMapOvr>
    <a:masterClrMapping/>
  </p:clrMapOvr>
</p:sld>
</file>

<file path=ppt/theme/theme1.xml><?xml version="1.0" encoding="utf-8"?>
<a:theme xmlns:a="http://schemas.openxmlformats.org/drawingml/2006/main" name="szablon Radom">
  <a:themeElements>
    <a:clrScheme name="VULCAN jst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4177C7"/>
      </a:hlink>
      <a:folHlink>
        <a:srgbClr val="6B81B1"/>
      </a:folHlink>
    </a:clrScheme>
    <a:fontScheme name="Projekt domyślny">
      <a:majorFont>
        <a:latin typeface="Tahoma"/>
        <a:ea typeface=""/>
        <a:cs typeface=""/>
      </a:majorFont>
      <a:minorFont>
        <a:latin typeface="Arial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ojekt domyślny 1">
        <a:dk1>
          <a:srgbClr val="000000"/>
        </a:dk1>
        <a:lt1>
          <a:srgbClr val="FFFFFF"/>
        </a:lt1>
        <a:dk2>
          <a:srgbClr val="142C62"/>
        </a:dk2>
        <a:lt2>
          <a:srgbClr val="CED9E0"/>
        </a:lt2>
        <a:accent1>
          <a:srgbClr val="4F87C5"/>
        </a:accent1>
        <a:accent2>
          <a:srgbClr val="C33D50"/>
        </a:accent2>
        <a:accent3>
          <a:srgbClr val="FFFFFF"/>
        </a:accent3>
        <a:accent4>
          <a:srgbClr val="000000"/>
        </a:accent4>
        <a:accent5>
          <a:srgbClr val="B2C3DF"/>
        </a:accent5>
        <a:accent6>
          <a:srgbClr val="B03648"/>
        </a:accent6>
        <a:hlink>
          <a:srgbClr val="94B03A"/>
        </a:hlink>
        <a:folHlink>
          <a:srgbClr val="E9AC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okaz2" id="{D746D7F7-8E4F-4F89-9053-461525DB38BA}" vid="{ABACC668-6346-42C8-8BF2-FA9234A877C1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prezentacja MEN slaskie v2</Template>
  <TotalTime>20</TotalTime>
  <Words>961</Words>
  <Application>Microsoft Office PowerPoint</Application>
  <PresentationFormat>Pokaz na ekranie (4:3)</PresentationFormat>
  <Paragraphs>177</Paragraphs>
  <Slides>14</Slides>
  <Notes>10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14</vt:i4>
      </vt:variant>
    </vt:vector>
  </HeadingPairs>
  <TitlesOfParts>
    <vt:vector size="19" baseType="lpstr">
      <vt:lpstr>Arial</vt:lpstr>
      <vt:lpstr>Calibri</vt:lpstr>
      <vt:lpstr>Tahoma</vt:lpstr>
      <vt:lpstr>Wingdings</vt:lpstr>
      <vt:lpstr>szablon Radom</vt:lpstr>
      <vt:lpstr>Projekt realizowany pod nadzorem Ministerstwa Edukacji Narodowej    VULCAN kompetencji  w ŚLĄSKICH SAMORZĄDACH</vt:lpstr>
      <vt:lpstr>Monitorowanie wdrażania planów strategicznych  Moduł V, Dzień 2 sesja 3  Prezentacje przygotowano na podstawie materiałów z projektu pilotażowego „Wsparcie kadry jednostek samorządu terytorialnego w zarządzaniu oświatą ukierunkowanym na rozwój szkół i kompetencji kluczowych uczniów” współfinansowanego przez Unię Europejską w ramach środków Europejskiego Funduszu Społecznego, realizowanego przez Ośrodek Rozwoju Edukacji.                        Autor: Maria Utracka/ Dorota Tomaszewicz      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Wskaźniki jako narzędzia pomiaru  rozwoju oświaty</vt:lpstr>
      <vt:lpstr>Wskaźniki jako narzędzie monitorowania planu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Projekt realizowany pod nadzorem Ministerstwa Edukacji Narodowej    VULCAN kompetencji  w ŚLĄSKICH SAMORZĄDACH</dc:title>
  <dc:creator>Dorota Tomaszewicz</dc:creator>
  <cp:lastModifiedBy>Dorota Tomaszewicz</cp:lastModifiedBy>
  <cp:revision>9</cp:revision>
  <dcterms:created xsi:type="dcterms:W3CDTF">2018-03-23T16:36:21Z</dcterms:created>
  <dcterms:modified xsi:type="dcterms:W3CDTF">2018-09-11T19:28:24Z</dcterms:modified>
</cp:coreProperties>
</file>